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embedTrueTypeFonts="1" saveSubsetFonts="1" autoCompressPictures="0">
  <p:sldMasterIdLst>
    <p:sldMasterId id="2147483654" r:id="rId1"/>
    <p:sldMasterId id="2147483656" r:id="rId2"/>
    <p:sldMasterId id="2147483668" r:id="rId3"/>
  </p:sldMasterIdLst>
  <p:notesMasterIdLst>
    <p:notesMasterId r:id="rId35"/>
  </p:notesMasterIdLst>
  <p:sldIdLst>
    <p:sldId id="256" r:id="rId4"/>
    <p:sldId id="277" r:id="rId5"/>
    <p:sldId id="278" r:id="rId6"/>
    <p:sldId id="271" r:id="rId7"/>
    <p:sldId id="301" r:id="rId8"/>
    <p:sldId id="303" r:id="rId9"/>
    <p:sldId id="264" r:id="rId10"/>
    <p:sldId id="265" r:id="rId11"/>
    <p:sldId id="266" r:id="rId12"/>
    <p:sldId id="267" r:id="rId13"/>
    <p:sldId id="324" r:id="rId14"/>
    <p:sldId id="272" r:id="rId15"/>
    <p:sldId id="273" r:id="rId16"/>
    <p:sldId id="285" r:id="rId17"/>
    <p:sldId id="276" r:id="rId18"/>
    <p:sldId id="274" r:id="rId19"/>
    <p:sldId id="286" r:id="rId20"/>
    <p:sldId id="289" r:id="rId21"/>
    <p:sldId id="287" r:id="rId22"/>
    <p:sldId id="328" r:id="rId23"/>
    <p:sldId id="293" r:id="rId24"/>
    <p:sldId id="299" r:id="rId25"/>
    <p:sldId id="325" r:id="rId26"/>
    <p:sldId id="326" r:id="rId27"/>
    <p:sldId id="327" r:id="rId28"/>
    <p:sldId id="268" r:id="rId29"/>
    <p:sldId id="269" r:id="rId30"/>
    <p:sldId id="270" r:id="rId31"/>
    <p:sldId id="322" r:id="rId32"/>
    <p:sldId id="329" r:id="rId33"/>
    <p:sldId id="288" r:id="rId34"/>
  </p:sldIdLst>
  <p:sldSz cx="9906000" cy="6858000" type="A4"/>
  <p:notesSz cx="6858000" cy="9144000"/>
  <p:embeddedFontLst>
    <p:embeddedFont>
      <p:font typeface="Calibri" panose="020F0502020204030204" pitchFamily="34" charset="0"/>
      <p:regular r:id="rId36"/>
      <p:bold r:id="rId37"/>
      <p:italic r:id="rId38"/>
      <p:boldItalic r:id="rId39"/>
    </p:embeddedFont>
    <p:embeddedFont>
      <p:font typeface="HG丸ｺﾞｼｯｸM-PRO" panose="020F0600000000000000" pitchFamily="50" charset="-128"/>
      <p:regular r:id="rId40"/>
    </p:embeddedFont>
    <p:embeddedFont>
      <p:font typeface="Meiryo UI" panose="020B0604030504040204" pitchFamily="50" charset="-128"/>
      <p:regular r:id="rId41"/>
      <p:bold r:id="rId42"/>
      <p:italic r:id="rId43"/>
      <p:boldItalic r:id="rId44"/>
    </p:embeddedFont>
    <p:embeddedFont>
      <p:font typeface="Roboto" panose="020B0600070205080204" charset="0"/>
      <p:regular r:id="rId45"/>
      <p:bold r:id="rId46"/>
      <p:italic r:id="rId47"/>
      <p:boldItalic r:id="rId48"/>
    </p:embeddedFont>
    <p:embeddedFont>
      <p:font typeface="Roboto Condensed" panose="020B0600070205080204" charset="0"/>
      <p:regular r:id="rId49"/>
      <p:bold r:id="rId50"/>
      <p:italic r:id="rId51"/>
      <p:boldItalic r:id="rId52"/>
    </p:embeddedFont>
    <p:embeddedFont>
      <p:font typeface="segoe ui" panose="020B0502040204020203" pitchFamily="34" charset="0"/>
      <p:regular r:id="rId53"/>
      <p:bold r:id="rId54"/>
      <p:italic r:id="rId55"/>
      <p:boldItalic r:id="rId56"/>
    </p:embeddedFont>
    <p:embeddedFont>
      <p:font typeface="segoe ui" panose="020B0502040204020203" pitchFamily="34" charset="0"/>
      <p:regular r:id="rId53"/>
      <p:bold r:id="rId54"/>
      <p:italic r:id="rId55"/>
      <p:boldItalic r:id="rId56"/>
    </p:embeddedFont>
    <p:embeddedFont>
      <p:font typeface="Segoe UI Symbol" panose="020B0502040204020203" pitchFamily="34" charset="0"/>
      <p:regular r:id="rId57"/>
    </p:embeddedFont>
    <p:embeddedFont>
      <p:font typeface="Tahoma" panose="020B0604030504040204" pitchFamily="34" charset="0"/>
      <p:regular r:id="rId58"/>
      <p:bold r:id="rId59"/>
    </p:embeddedFont>
    <p:embeddedFont>
      <p:font typeface="メイリオ" panose="020B0604030504040204" pitchFamily="50" charset="-128"/>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F82D48-C7AC-4557-B803-6118D1D7CCD9}">
  <a:tblStyle styleId="{F4F82D48-C7AC-4557-B803-6118D1D7CCD9}"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3008B7F7-1031-4B05-B229-2884EDF7C79B}" styleName="Table_1"/>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326" autoAdjust="0"/>
  </p:normalViewPr>
  <p:slideViewPr>
    <p:cSldViewPr>
      <p:cViewPr varScale="1">
        <p:scale>
          <a:sx n="103" d="100"/>
          <a:sy n="103" d="100"/>
        </p:scale>
        <p:origin x="114" y="126"/>
      </p:cViewPr>
      <p:guideLst>
        <p:guide orient="horz" pos="2160"/>
        <p:guide pos="3120"/>
      </p:guideLst>
    </p:cSldViewPr>
  </p:slideViewPr>
  <p:notesTextViewPr>
    <p:cViewPr>
      <p:scale>
        <a:sx n="1" d="1"/>
        <a:sy n="1" d="1"/>
      </p:scale>
      <p:origin x="0" y="0"/>
    </p:cViewPr>
  </p:notesTextViewPr>
  <p:sorterViewPr>
    <p:cViewPr varScale="1">
      <p:scale>
        <a:sx n="100" d="100"/>
        <a:sy n="100" d="100"/>
      </p:scale>
      <p:origin x="0" y="-59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4.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font" Target="fonts/font28.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61" Type="http://schemas.openxmlformats.org/officeDocument/2006/relationships/font" Target="fonts/font26.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s>
</file>

<file path=ppt/charts/_rels/chart1.xml.rels><?xml version="1.0" encoding="UTF-8" standalone="yes"?>
<Relationships xmlns="http://schemas.openxmlformats.org/package/2006/relationships"><Relationship Id="rId3" Type="http://schemas.openxmlformats.org/officeDocument/2006/relationships/oleObject" Target="file:///\\global.hitachi.net\GUVPCRootY$\GUJPVP178192128-10511731\MyDocument\&#12510;&#12452;&#12489;&#12461;&#12517;&#12513;&#12531;&#12488;\OSS\OpenChain\Japan%20WG\ML\mlmembergrap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a:t>OpenChain Japan WG ML Subscribers</a:t>
            </a:r>
            <a:endParaRPr lang="ja-JP"/>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forward val="5"/>
            <c:backward val="5"/>
            <c:dispRSqr val="0"/>
            <c:dispEq val="1"/>
            <c:trendlineLbl>
              <c:layout>
                <c:manualLayout>
                  <c:x val="-0.50069879483735624"/>
                  <c:y val="0.35217522396477302"/>
                </c:manualLayout>
              </c:layout>
              <c:numFmt formatCode="General"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rendlineLbl>
          </c:trendline>
          <c:xVal>
            <c:numRef>
              <c:f>Sheet1!$B$4:$B$21</c:f>
              <c:numCache>
                <c:formatCode>0_);[Red]\(0\)</c:formatCode>
                <c:ptCount val="18"/>
                <c:pt idx="0">
                  <c:v>6</c:v>
                </c:pt>
                <c:pt idx="1">
                  <c:v>7</c:v>
                </c:pt>
                <c:pt idx="2">
                  <c:v>16</c:v>
                </c:pt>
                <c:pt idx="3">
                  <c:v>44</c:v>
                </c:pt>
                <c:pt idx="4">
                  <c:v>51</c:v>
                </c:pt>
                <c:pt idx="5">
                  <c:v>57</c:v>
                </c:pt>
                <c:pt idx="6">
                  <c:v>61</c:v>
                </c:pt>
                <c:pt idx="7">
                  <c:v>65</c:v>
                </c:pt>
                <c:pt idx="8">
                  <c:v>68</c:v>
                </c:pt>
                <c:pt idx="9">
                  <c:v>74</c:v>
                </c:pt>
                <c:pt idx="10">
                  <c:v>78</c:v>
                </c:pt>
                <c:pt idx="11">
                  <c:v>83</c:v>
                </c:pt>
                <c:pt idx="12">
                  <c:v>87</c:v>
                </c:pt>
                <c:pt idx="13">
                  <c:v>92</c:v>
                </c:pt>
                <c:pt idx="14">
                  <c:v>96</c:v>
                </c:pt>
                <c:pt idx="15">
                  <c:v>100</c:v>
                </c:pt>
                <c:pt idx="16">
                  <c:v>103</c:v>
                </c:pt>
                <c:pt idx="17">
                  <c:v>109</c:v>
                </c:pt>
              </c:numCache>
            </c:numRef>
          </c:xVal>
          <c:yVal>
            <c:numRef>
              <c:f>Sheet1!$C$4:$C$21</c:f>
              <c:numCache>
                <c:formatCode>General</c:formatCode>
                <c:ptCount val="18"/>
                <c:pt idx="0">
                  <c:v>14</c:v>
                </c:pt>
                <c:pt idx="1">
                  <c:v>22</c:v>
                </c:pt>
                <c:pt idx="2">
                  <c:v>34</c:v>
                </c:pt>
                <c:pt idx="3">
                  <c:v>75</c:v>
                </c:pt>
                <c:pt idx="4">
                  <c:v>90</c:v>
                </c:pt>
                <c:pt idx="5">
                  <c:v>98</c:v>
                </c:pt>
                <c:pt idx="6">
                  <c:v>109</c:v>
                </c:pt>
                <c:pt idx="7">
                  <c:v>129</c:v>
                </c:pt>
                <c:pt idx="8">
                  <c:v>134</c:v>
                </c:pt>
                <c:pt idx="9">
                  <c:v>142</c:v>
                </c:pt>
                <c:pt idx="10">
                  <c:v>154</c:v>
                </c:pt>
                <c:pt idx="11">
                  <c:v>159</c:v>
                </c:pt>
                <c:pt idx="12">
                  <c:v>166</c:v>
                </c:pt>
                <c:pt idx="13">
                  <c:v>169</c:v>
                </c:pt>
                <c:pt idx="14">
                  <c:v>174</c:v>
                </c:pt>
                <c:pt idx="15">
                  <c:v>176</c:v>
                </c:pt>
                <c:pt idx="16">
                  <c:v>179</c:v>
                </c:pt>
                <c:pt idx="17">
                  <c:v>184</c:v>
                </c:pt>
              </c:numCache>
            </c:numRef>
          </c:yVal>
          <c:smooth val="0"/>
          <c:extLst>
            <c:ext xmlns:c16="http://schemas.microsoft.com/office/drawing/2014/chart" uri="{C3380CC4-5D6E-409C-BE32-E72D297353CC}">
              <c16:uniqueId val="{00000001-95E1-42B6-88D9-C45B16CDF397}"/>
            </c:ext>
          </c:extLst>
        </c:ser>
        <c:dLbls>
          <c:showLegendKey val="0"/>
          <c:showVal val="0"/>
          <c:showCatName val="0"/>
          <c:showSerName val="0"/>
          <c:showPercent val="0"/>
          <c:showBubbleSize val="0"/>
        </c:dLbls>
        <c:axId val="594099776"/>
        <c:axId val="594103056"/>
      </c:scatterChart>
      <c:valAx>
        <c:axId val="59409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Weeks (Since Jan. 2018)</a:t>
                </a:r>
                <a:endParaRPr lang="ja-JP"/>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0_);[Red]\(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103056"/>
        <c:crosses val="autoZero"/>
        <c:crossBetween val="midCat"/>
      </c:valAx>
      <c:valAx>
        <c:axId val="594103056"/>
        <c:scaling>
          <c:orientation val="minMax"/>
          <c:max val="2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Subscribers</a:t>
                </a:r>
                <a:endParaRPr lang="ja-JP"/>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099776"/>
        <c:crosses val="autoZero"/>
        <c:crossBetween val="midCat"/>
        <c:majorUnit val="5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200" b="0" i="0" u="none" strike="noStrike" cap="none">
                <a:solidFill>
                  <a:schemeClr val="dk1"/>
                </a:solidFill>
                <a:latin typeface="Roboto"/>
                <a:ea typeface="Roboto"/>
                <a:cs typeface="Roboto"/>
                <a:sym typeface="Roboto"/>
              </a:defRPr>
            </a:lvl2pPr>
            <a:lvl3pPr marL="914400" marR="0" lvl="2" indent="0" algn="l" rtl="0">
              <a:spcBef>
                <a:spcPts val="0"/>
              </a:spcBef>
              <a:buNone/>
              <a:defRPr sz="1200" b="0" i="0" u="none" strike="noStrike" cap="none">
                <a:solidFill>
                  <a:schemeClr val="dk1"/>
                </a:solidFill>
                <a:latin typeface="Roboto"/>
                <a:ea typeface="Roboto"/>
                <a:cs typeface="Roboto"/>
                <a:sym typeface="Roboto"/>
              </a:defRPr>
            </a:lvl3pPr>
            <a:lvl4pPr marL="1371600" marR="0" lvl="3" indent="0" algn="l" rtl="0">
              <a:spcBef>
                <a:spcPts val="0"/>
              </a:spcBef>
              <a:buNone/>
              <a:defRPr sz="1200" b="0" i="0" u="none" strike="noStrike" cap="none">
                <a:solidFill>
                  <a:schemeClr val="dk1"/>
                </a:solidFill>
                <a:latin typeface="Roboto"/>
                <a:ea typeface="Roboto"/>
                <a:cs typeface="Roboto"/>
                <a:sym typeface="Roboto"/>
              </a:defRPr>
            </a:lvl4pPr>
            <a:lvl5pPr marL="1828800" marR="0" lvl="4" indent="0" algn="l" rtl="0">
              <a:spcBef>
                <a:spcPts val="0"/>
              </a:spcBef>
              <a:buNone/>
              <a:defRPr sz="1200" b="0" i="0" u="none" strike="noStrike" cap="none">
                <a:solidFill>
                  <a:schemeClr val="dk1"/>
                </a:solidFill>
                <a:latin typeface="Roboto"/>
                <a:ea typeface="Roboto"/>
                <a:cs typeface="Roboto"/>
                <a:sym typeface="Roboto"/>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740854469"/>
      </p:ext>
    </p:extLst>
  </p:cSld>
  <p:clrMap bg1="lt1" tx1="dk1" bg2="dk2" tx2="lt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50" name="Shape 5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9047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12</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285173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13</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465797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84344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623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18</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17572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CC0-1.0</a:t>
            </a:r>
            <a:r>
              <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（パブリックドメイン）</a:t>
            </a:r>
          </a:p>
        </p:txBody>
      </p:sp>
      <p:sp>
        <p:nvSpPr>
          <p:cNvPr id="5" name="スライド番号プレースホルダー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B8D9F8-1998-4F95-8BD5-42202A1A6A39}"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800621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21</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127180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22</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1970598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014981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714375" y="1330325"/>
            <a:ext cx="5186363" cy="35925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Roboto"/>
              <a:buNone/>
            </a:pPr>
            <a:endParaRPr lang="en-US" sz="1200" b="0" i="0" u="none" strike="noStrike" cap="none" dirty="0">
              <a:solidFill>
                <a:schemeClr val="dk1"/>
              </a:solidFill>
              <a:latin typeface="Roboto"/>
              <a:ea typeface="Roboto"/>
              <a:cs typeface="Roboto"/>
              <a:sym typeface="Roboto"/>
            </a:endParaRPr>
          </a:p>
        </p:txBody>
      </p:sp>
      <p:sp>
        <p:nvSpPr>
          <p:cNvPr id="50" name="Shape 50"/>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23</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2060417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24</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1376619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25</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3406845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876550" y="544513"/>
            <a:ext cx="3938588" cy="2727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969049" y="3497649"/>
            <a:ext cx="7752362" cy="286171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5489017" y="6903190"/>
            <a:ext cx="4199196" cy="364653"/>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26</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049916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714375" y="1330325"/>
            <a:ext cx="5186363" cy="35925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27</a:t>
            </a:fld>
            <a:endParaRPr kumimoji="0" lang="en-US" sz="12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2969099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714375" y="1330325"/>
            <a:ext cx="5186363" cy="35925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28</a:t>
            </a:fld>
            <a:endParaRPr kumimoji="0" lang="en-US" sz="12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2614651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30</a:t>
            </a:fld>
            <a:endParaRPr kumimoji="0" lang="en-US" sz="12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719605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553902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737685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285657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8</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873297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9</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5999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10</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87393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520473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742950" y="1371600"/>
            <a:ext cx="8502650" cy="1927224"/>
          </a:xfrm>
          <a:prstGeom prst="rect">
            <a:avLst/>
          </a:prstGeom>
          <a:noFill/>
          <a:ln>
            <a:noFill/>
          </a:ln>
        </p:spPr>
        <p:txBody>
          <a:bodyPr lIns="91425" tIns="91425" rIns="91425" bIns="91425" anchor="b" anchorCtr="0"/>
          <a:lstStyle>
            <a:lvl1pPr marL="0" marR="0" lvl="0" indent="0" algn="l" rtl="0">
              <a:spcBef>
                <a:spcPts val="0"/>
              </a:spcBef>
              <a:buClr>
                <a:schemeClr val="dk2"/>
              </a:buClr>
              <a:buFont typeface="Roboto"/>
              <a:buNone/>
              <a:defRPr sz="54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ubTitle" idx="1"/>
          </p:nvPr>
        </p:nvSpPr>
        <p:spPr>
          <a:xfrm>
            <a:off x="742950" y="3505200"/>
            <a:ext cx="6934199" cy="1752600"/>
          </a:xfrm>
          <a:prstGeom prst="rect">
            <a:avLst/>
          </a:prstGeom>
          <a:noFill/>
          <a:ln>
            <a:noFill/>
          </a:ln>
        </p:spPr>
        <p:txBody>
          <a:bodyPr lIns="91425" tIns="91425" rIns="91425" bIns="91425" anchor="t" anchorCtr="0"/>
          <a:lstStyle>
            <a:lvl1pPr marL="0" marR="0" lvl="0" indent="0" algn="l" rtl="0">
              <a:spcBef>
                <a:spcPts val="480"/>
              </a:spcBef>
              <a:buClr>
                <a:schemeClr val="accent1"/>
              </a:buClr>
              <a:buFont typeface="Arial"/>
              <a:buNone/>
              <a:defRPr sz="2400" b="0" i="0" u="none" strike="noStrike" cap="none">
                <a:solidFill>
                  <a:srgbClr val="55556F"/>
                </a:solidFill>
                <a:latin typeface="Roboto"/>
                <a:ea typeface="Roboto"/>
                <a:cs typeface="Roboto"/>
                <a:sym typeface="Roboto"/>
              </a:defRPr>
            </a:lvl1pPr>
            <a:lvl2pPr marL="457200" marR="0" lvl="1" indent="0" algn="ctr" rtl="0">
              <a:spcBef>
                <a:spcPts val="400"/>
              </a:spcBef>
              <a:buClr>
                <a:schemeClr val="accent1"/>
              </a:buClr>
              <a:buFont typeface="Arial"/>
              <a:buNone/>
              <a:defRPr sz="2000" b="0" i="0" u="none" strike="noStrike" cap="none">
                <a:solidFill>
                  <a:srgbClr val="8B8B8D"/>
                </a:solidFill>
                <a:latin typeface="Roboto"/>
                <a:ea typeface="Roboto"/>
                <a:cs typeface="Roboto"/>
                <a:sym typeface="Roboto"/>
              </a:defRPr>
            </a:lvl2pPr>
            <a:lvl3pPr marL="914400" marR="0" lvl="2" indent="0" algn="ctr" rtl="0">
              <a:spcBef>
                <a:spcPts val="360"/>
              </a:spcBef>
              <a:buClr>
                <a:schemeClr val="accent1"/>
              </a:buClr>
              <a:buFont typeface="Arial"/>
              <a:buNone/>
              <a:defRPr sz="1800" b="0" i="0" u="none" strike="noStrike" cap="none">
                <a:solidFill>
                  <a:srgbClr val="8B8B8D"/>
                </a:solidFill>
                <a:latin typeface="Roboto"/>
                <a:ea typeface="Roboto"/>
                <a:cs typeface="Roboto"/>
                <a:sym typeface="Roboto"/>
              </a:defRPr>
            </a:lvl3pPr>
            <a:lvl4pPr marL="1371600" marR="0" lvl="3" indent="0" algn="ctr" rtl="0">
              <a:spcBef>
                <a:spcPts val="320"/>
              </a:spcBef>
              <a:buClr>
                <a:schemeClr val="accent1"/>
              </a:buClr>
              <a:buFont typeface="Arial"/>
              <a:buNone/>
              <a:defRPr sz="1600" b="0" i="0" u="none" strike="noStrike" cap="none">
                <a:solidFill>
                  <a:srgbClr val="8B8B8D"/>
                </a:solidFill>
                <a:latin typeface="Roboto"/>
                <a:ea typeface="Roboto"/>
                <a:cs typeface="Roboto"/>
                <a:sym typeface="Roboto"/>
              </a:defRPr>
            </a:lvl4pPr>
            <a:lvl5pPr marL="1828800" marR="0" lvl="4" indent="0" algn="ctr" rtl="0">
              <a:spcBef>
                <a:spcPts val="280"/>
              </a:spcBef>
              <a:buClr>
                <a:schemeClr val="accent1"/>
              </a:buClr>
              <a:buFont typeface="Arial"/>
              <a:buNone/>
              <a:defRPr sz="1400" b="0" i="0" u="none" strike="noStrike" cap="none">
                <a:solidFill>
                  <a:srgbClr val="8B8B8D"/>
                </a:solidFill>
                <a:latin typeface="Roboto"/>
                <a:ea typeface="Roboto"/>
                <a:cs typeface="Roboto"/>
                <a:sym typeface="Roboto"/>
              </a:defRPr>
            </a:lvl5pPr>
            <a:lvl6pPr marL="2286000" marR="0" lvl="5"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6pPr>
            <a:lvl7pPr marL="2743200" marR="0" lvl="6"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7pPr>
            <a:lvl8pPr marL="3200400" marR="0" lvl="7"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8pPr>
            <a:lvl9pPr marL="3657600" marR="0" lvl="8"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9pPr>
          </a:lstStyle>
          <a:p>
            <a:endParaRPr/>
          </a:p>
        </p:txBody>
      </p:sp>
      <p:cxnSp>
        <p:nvCxnSpPr>
          <p:cNvPr id="19" name="Shape 19"/>
          <p:cNvCxnSpPr/>
          <p:nvPr/>
        </p:nvCxnSpPr>
        <p:spPr>
          <a:xfrm>
            <a:off x="742950" y="3398520"/>
            <a:ext cx="8502650" cy="1587"/>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A084275-7B0C-458E-9810-1C67B1091121}" type="datetimeFigureOut">
              <a:rPr kumimoji="1" lang="ja-JP" altLang="en-US" smtClean="0"/>
              <a:t>2020/2/6</a:t>
            </a:fld>
            <a:endParaRPr kumimoji="1" lang="ja-JP" altLang="en-US"/>
          </a:p>
        </p:txBody>
      </p:sp>
      <p:sp>
        <p:nvSpPr>
          <p:cNvPr id="3" name="フッター プレースホルダー 2"/>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4" name="スライド番号プレースホルダー 3"/>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3302852008"/>
      </p:ext>
    </p:extLst>
  </p:cSld>
  <p:clrMapOvr>
    <a:masterClrMapping/>
  </p:clrMapOvr>
  <p:hf sldNum="0" hdr="0"/>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3050"/>
            <a:ext cx="3259006"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A084275-7B0C-458E-9810-1C67B1091121}"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7" name="スライド番号プレースホルダー 6"/>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1361472176"/>
      </p:ext>
    </p:extLst>
  </p:cSld>
  <p:clrMapOvr>
    <a:masterClrMapping/>
  </p:clrMapOvr>
  <p:hf sldNum="0" hdr="0"/>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645" y="4800600"/>
            <a:ext cx="59436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A084275-7B0C-458E-9810-1C67B1091121}"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7" name="スライド番号プレースホルダー 6"/>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181964660"/>
      </p:ext>
    </p:extLst>
  </p:cSld>
  <p:clrMapOvr>
    <a:masterClrMapping/>
  </p:clrMapOvr>
  <p:hf sldNum="0" hdr="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A084275-7B0C-458E-9810-1C67B1091121}"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6" name="スライド番号プレースホルダー 5"/>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997673067"/>
      </p:ext>
    </p:extLst>
  </p:cSld>
  <p:clrMapOvr>
    <a:masterClrMapping/>
  </p:clrMapOvr>
  <p:hf sldNum="0" hdr="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81850" y="274639"/>
            <a:ext cx="222885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95300" y="274639"/>
            <a:ext cx="652145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A084275-7B0C-458E-9810-1C67B1091121}"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6" name="スライド番号プレースホルダー 5"/>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145396249"/>
      </p:ext>
    </p:extLst>
  </p:cSld>
  <p:clrMapOvr>
    <a:masterClrMapping/>
  </p:clrMapOvr>
  <p:hf sldNum="0" hdr="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742950" y="1371600"/>
            <a:ext cx="8502650" cy="1927224"/>
          </a:xfrm>
          <a:prstGeom prst="rect">
            <a:avLst/>
          </a:prstGeom>
          <a:noFill/>
          <a:ln>
            <a:noFill/>
          </a:ln>
        </p:spPr>
        <p:txBody>
          <a:bodyPr lIns="91425" tIns="91425" rIns="91425" bIns="91425" anchor="b" anchorCtr="0"/>
          <a:lstStyle>
            <a:lvl1pPr marL="0" marR="0" lvl="0" indent="0" algn="l" rtl="0">
              <a:spcBef>
                <a:spcPts val="0"/>
              </a:spcBef>
              <a:buClr>
                <a:schemeClr val="dk2"/>
              </a:buClr>
              <a:buFont typeface="Roboto"/>
              <a:buNone/>
              <a:defRPr sz="4388" b="0" i="0" u="none" strike="noStrike" cap="none">
                <a:solidFill>
                  <a:schemeClr val="dk2"/>
                </a:solidFill>
                <a:latin typeface="Roboto"/>
                <a:ea typeface="Roboto"/>
                <a:cs typeface="Roboto"/>
                <a:sym typeface="Roboto"/>
              </a:defRPr>
            </a:lvl1pPr>
            <a:lvl2pPr lvl="1" indent="0">
              <a:spcBef>
                <a:spcPts val="0"/>
              </a:spcBef>
              <a:buNone/>
              <a:defRPr sz="1463"/>
            </a:lvl2pPr>
            <a:lvl3pPr lvl="2" indent="0">
              <a:spcBef>
                <a:spcPts val="0"/>
              </a:spcBef>
              <a:buNone/>
              <a:defRPr sz="1463"/>
            </a:lvl3pPr>
            <a:lvl4pPr lvl="3" indent="0">
              <a:spcBef>
                <a:spcPts val="0"/>
              </a:spcBef>
              <a:buNone/>
              <a:defRPr sz="1463"/>
            </a:lvl4pPr>
            <a:lvl5pPr lvl="4" indent="0">
              <a:spcBef>
                <a:spcPts val="0"/>
              </a:spcBef>
              <a:buNone/>
              <a:defRPr sz="1463"/>
            </a:lvl5pPr>
            <a:lvl6pPr lvl="5" indent="0">
              <a:spcBef>
                <a:spcPts val="0"/>
              </a:spcBef>
              <a:buNone/>
              <a:defRPr sz="1463"/>
            </a:lvl6pPr>
            <a:lvl7pPr lvl="6" indent="0">
              <a:spcBef>
                <a:spcPts val="0"/>
              </a:spcBef>
              <a:buNone/>
              <a:defRPr sz="1463"/>
            </a:lvl7pPr>
            <a:lvl8pPr lvl="7" indent="0">
              <a:spcBef>
                <a:spcPts val="0"/>
              </a:spcBef>
              <a:buNone/>
              <a:defRPr sz="1463"/>
            </a:lvl8pPr>
            <a:lvl9pPr lvl="8" indent="0">
              <a:spcBef>
                <a:spcPts val="0"/>
              </a:spcBef>
              <a:buNone/>
              <a:defRPr sz="1463"/>
            </a:lvl9pPr>
          </a:lstStyle>
          <a:p>
            <a:endParaRPr/>
          </a:p>
        </p:txBody>
      </p:sp>
      <p:sp>
        <p:nvSpPr>
          <p:cNvPr id="18" name="Shape 18"/>
          <p:cNvSpPr txBox="1">
            <a:spLocks noGrp="1"/>
          </p:cNvSpPr>
          <p:nvPr>
            <p:ph type="subTitle" idx="1"/>
          </p:nvPr>
        </p:nvSpPr>
        <p:spPr>
          <a:xfrm>
            <a:off x="742951" y="3505200"/>
            <a:ext cx="6934199" cy="1752600"/>
          </a:xfrm>
          <a:prstGeom prst="rect">
            <a:avLst/>
          </a:prstGeom>
          <a:noFill/>
          <a:ln>
            <a:noFill/>
          </a:ln>
        </p:spPr>
        <p:txBody>
          <a:bodyPr lIns="91425" tIns="91425" rIns="91425" bIns="91425" anchor="t" anchorCtr="0"/>
          <a:lstStyle>
            <a:lvl1pPr marL="0" marR="0" lvl="0" indent="0" algn="l" rtl="0">
              <a:spcBef>
                <a:spcPts val="390"/>
              </a:spcBef>
              <a:buClr>
                <a:schemeClr val="accent1"/>
              </a:buClr>
              <a:buFont typeface="Arial"/>
              <a:buNone/>
              <a:defRPr sz="1950" b="0" i="0" u="none" strike="noStrike" cap="none">
                <a:solidFill>
                  <a:srgbClr val="55556F"/>
                </a:solidFill>
                <a:latin typeface="Roboto"/>
                <a:ea typeface="Roboto"/>
                <a:cs typeface="Roboto"/>
                <a:sym typeface="Roboto"/>
              </a:defRPr>
            </a:lvl1pPr>
            <a:lvl2pPr marL="371475" marR="0" lvl="1" indent="0" algn="ctr" rtl="0">
              <a:spcBef>
                <a:spcPts val="325"/>
              </a:spcBef>
              <a:buClr>
                <a:schemeClr val="accent1"/>
              </a:buClr>
              <a:buFont typeface="Arial"/>
              <a:buNone/>
              <a:defRPr sz="1625" b="0" i="0" u="none" strike="noStrike" cap="none">
                <a:solidFill>
                  <a:srgbClr val="8B8B8D"/>
                </a:solidFill>
                <a:latin typeface="Roboto"/>
                <a:ea typeface="Roboto"/>
                <a:cs typeface="Roboto"/>
                <a:sym typeface="Roboto"/>
              </a:defRPr>
            </a:lvl2pPr>
            <a:lvl3pPr marL="742950" marR="0" lvl="2" indent="0" algn="ctr" rtl="0">
              <a:spcBef>
                <a:spcPts val="293"/>
              </a:spcBef>
              <a:buClr>
                <a:schemeClr val="accent1"/>
              </a:buClr>
              <a:buFont typeface="Arial"/>
              <a:buNone/>
              <a:defRPr sz="1463" b="0" i="0" u="none" strike="noStrike" cap="none">
                <a:solidFill>
                  <a:srgbClr val="8B8B8D"/>
                </a:solidFill>
                <a:latin typeface="Roboto"/>
                <a:ea typeface="Roboto"/>
                <a:cs typeface="Roboto"/>
                <a:sym typeface="Roboto"/>
              </a:defRPr>
            </a:lvl3pPr>
            <a:lvl4pPr marL="1114425" marR="0" lvl="3" indent="0" algn="ctr" rtl="0">
              <a:spcBef>
                <a:spcPts val="260"/>
              </a:spcBef>
              <a:buClr>
                <a:schemeClr val="accent1"/>
              </a:buClr>
              <a:buFont typeface="Arial"/>
              <a:buNone/>
              <a:defRPr sz="1300" b="0" i="0" u="none" strike="noStrike" cap="none">
                <a:solidFill>
                  <a:srgbClr val="8B8B8D"/>
                </a:solidFill>
                <a:latin typeface="Roboto"/>
                <a:ea typeface="Roboto"/>
                <a:cs typeface="Roboto"/>
                <a:sym typeface="Roboto"/>
              </a:defRPr>
            </a:lvl4pPr>
            <a:lvl5pPr marL="1485900" marR="0" lvl="4" indent="0" algn="ctr" rtl="0">
              <a:spcBef>
                <a:spcPts val="228"/>
              </a:spcBef>
              <a:buClr>
                <a:schemeClr val="accent1"/>
              </a:buClr>
              <a:buFont typeface="Arial"/>
              <a:buNone/>
              <a:defRPr sz="1138" b="0" i="0" u="none" strike="noStrike" cap="none">
                <a:solidFill>
                  <a:srgbClr val="8B8B8D"/>
                </a:solidFill>
                <a:latin typeface="Roboto"/>
                <a:ea typeface="Roboto"/>
                <a:cs typeface="Roboto"/>
                <a:sym typeface="Roboto"/>
              </a:defRPr>
            </a:lvl5pPr>
            <a:lvl6pPr marL="1857375" marR="0" lvl="5" indent="0" algn="ctr" rtl="0">
              <a:spcBef>
                <a:spcPts val="211"/>
              </a:spcBef>
              <a:buClr>
                <a:schemeClr val="accent1"/>
              </a:buClr>
              <a:buFont typeface="Arial"/>
              <a:buNone/>
              <a:defRPr sz="1056" b="0" i="0" u="none" strike="noStrike" cap="none">
                <a:solidFill>
                  <a:srgbClr val="8B8B8D"/>
                </a:solidFill>
                <a:latin typeface="Arial"/>
                <a:ea typeface="Arial"/>
                <a:cs typeface="Arial"/>
                <a:sym typeface="Arial"/>
              </a:defRPr>
            </a:lvl6pPr>
            <a:lvl7pPr marL="2228850" marR="0" lvl="6" indent="0" algn="ctr" rtl="0">
              <a:spcBef>
                <a:spcPts val="211"/>
              </a:spcBef>
              <a:buClr>
                <a:schemeClr val="accent1"/>
              </a:buClr>
              <a:buFont typeface="Arial"/>
              <a:buNone/>
              <a:defRPr sz="1056" b="0" i="0" u="none" strike="noStrike" cap="none">
                <a:solidFill>
                  <a:srgbClr val="8B8B8D"/>
                </a:solidFill>
                <a:latin typeface="Arial"/>
                <a:ea typeface="Arial"/>
                <a:cs typeface="Arial"/>
                <a:sym typeface="Arial"/>
              </a:defRPr>
            </a:lvl7pPr>
            <a:lvl8pPr marL="2600325" marR="0" lvl="7" indent="0" algn="ctr" rtl="0">
              <a:spcBef>
                <a:spcPts val="211"/>
              </a:spcBef>
              <a:buClr>
                <a:schemeClr val="accent1"/>
              </a:buClr>
              <a:buFont typeface="Arial"/>
              <a:buNone/>
              <a:defRPr sz="1056" b="0" i="0" u="none" strike="noStrike" cap="none">
                <a:solidFill>
                  <a:srgbClr val="8B8B8D"/>
                </a:solidFill>
                <a:latin typeface="Arial"/>
                <a:ea typeface="Arial"/>
                <a:cs typeface="Arial"/>
                <a:sym typeface="Arial"/>
              </a:defRPr>
            </a:lvl8pPr>
            <a:lvl9pPr marL="2971800" marR="0" lvl="8" indent="0" algn="ctr" rtl="0">
              <a:spcBef>
                <a:spcPts val="211"/>
              </a:spcBef>
              <a:buClr>
                <a:schemeClr val="accent1"/>
              </a:buClr>
              <a:buFont typeface="Arial"/>
              <a:buNone/>
              <a:defRPr sz="1056" b="0" i="0" u="none" strike="noStrike" cap="none">
                <a:solidFill>
                  <a:srgbClr val="8B8B8D"/>
                </a:solidFill>
                <a:latin typeface="Arial"/>
                <a:ea typeface="Arial"/>
                <a:cs typeface="Arial"/>
                <a:sym typeface="Arial"/>
              </a:defRPr>
            </a:lvl9pPr>
          </a:lstStyle>
          <a:p>
            <a:endParaRPr/>
          </a:p>
        </p:txBody>
      </p:sp>
      <p:cxnSp>
        <p:nvCxnSpPr>
          <p:cNvPr id="19" name="Shape 19"/>
          <p:cNvCxnSpPr/>
          <p:nvPr/>
        </p:nvCxnSpPr>
        <p:spPr>
          <a:xfrm>
            <a:off x="742950" y="3398522"/>
            <a:ext cx="8502650" cy="1587"/>
          </a:xfrm>
          <a:prstGeom prst="straightConnector1">
            <a:avLst/>
          </a:prstGeom>
          <a:noFill/>
          <a:ln w="1905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058103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95302" y="533403"/>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3250" b="0" i="0" u="none" strike="noStrike" cap="none">
                <a:solidFill>
                  <a:schemeClr val="dk2"/>
                </a:solidFill>
                <a:latin typeface="Roboto"/>
                <a:ea typeface="Roboto"/>
                <a:cs typeface="Roboto"/>
                <a:sym typeface="Roboto"/>
              </a:defRPr>
            </a:lvl1pPr>
            <a:lvl2pPr lvl="1" indent="0">
              <a:spcBef>
                <a:spcPts val="0"/>
              </a:spcBef>
              <a:buNone/>
              <a:defRPr sz="1463"/>
            </a:lvl2pPr>
            <a:lvl3pPr lvl="2" indent="0">
              <a:spcBef>
                <a:spcPts val="0"/>
              </a:spcBef>
              <a:buNone/>
              <a:defRPr sz="1463"/>
            </a:lvl3pPr>
            <a:lvl4pPr lvl="3" indent="0">
              <a:spcBef>
                <a:spcPts val="0"/>
              </a:spcBef>
              <a:buNone/>
              <a:defRPr sz="1463"/>
            </a:lvl4pPr>
            <a:lvl5pPr lvl="4" indent="0">
              <a:spcBef>
                <a:spcPts val="0"/>
              </a:spcBef>
              <a:buNone/>
              <a:defRPr sz="1463"/>
            </a:lvl5pPr>
            <a:lvl6pPr lvl="5" indent="0">
              <a:spcBef>
                <a:spcPts val="0"/>
              </a:spcBef>
              <a:buNone/>
              <a:defRPr sz="1463"/>
            </a:lvl6pPr>
            <a:lvl7pPr lvl="6" indent="0">
              <a:spcBef>
                <a:spcPts val="0"/>
              </a:spcBef>
              <a:buNone/>
              <a:defRPr sz="1463"/>
            </a:lvl7pPr>
            <a:lvl8pPr lvl="7" indent="0">
              <a:spcBef>
                <a:spcPts val="0"/>
              </a:spcBef>
              <a:buNone/>
              <a:defRPr sz="1463"/>
            </a:lvl8pPr>
            <a:lvl9pPr lvl="8" indent="0">
              <a:spcBef>
                <a:spcPts val="0"/>
              </a:spcBef>
              <a:buNone/>
              <a:defRPr sz="1463"/>
            </a:lvl9pPr>
          </a:lstStyle>
          <a:p>
            <a:endParaRPr/>
          </a:p>
        </p:txBody>
      </p:sp>
      <p:sp>
        <p:nvSpPr>
          <p:cNvPr id="23" name="Shape 23"/>
          <p:cNvSpPr txBox="1">
            <a:spLocks noGrp="1"/>
          </p:cNvSpPr>
          <p:nvPr>
            <p:ph type="body" idx="1"/>
          </p:nvPr>
        </p:nvSpPr>
        <p:spPr>
          <a:xfrm>
            <a:off x="495302" y="1608016"/>
            <a:ext cx="8915399" cy="4876799"/>
          </a:xfrm>
          <a:prstGeom prst="rect">
            <a:avLst/>
          </a:prstGeom>
          <a:noFill/>
          <a:ln>
            <a:noFill/>
          </a:ln>
        </p:spPr>
        <p:txBody>
          <a:bodyPr lIns="91425" tIns="91425" rIns="91425" bIns="91425" anchor="t" anchorCtr="0"/>
          <a:lstStyle>
            <a:lvl1pPr marL="148590" marR="0" lvl="0" indent="-43338" algn="l" rtl="0">
              <a:spcBef>
                <a:spcPts val="390"/>
              </a:spcBef>
              <a:buClr>
                <a:schemeClr val="accent1"/>
              </a:buClr>
              <a:buSzPct val="85000"/>
              <a:buFont typeface="Arial"/>
              <a:buChar char="•"/>
              <a:defRPr sz="1950" b="0" i="0" u="none" strike="noStrike" cap="none">
                <a:solidFill>
                  <a:schemeClr val="dk1"/>
                </a:solidFill>
                <a:latin typeface="Roboto"/>
                <a:ea typeface="Roboto"/>
                <a:cs typeface="Roboto"/>
                <a:sym typeface="Roboto"/>
              </a:defRPr>
            </a:lvl1pPr>
            <a:lvl2pPr marL="371475" marR="0" lvl="1" indent="-67072" algn="l" rtl="0">
              <a:spcBef>
                <a:spcPts val="325"/>
              </a:spcBef>
              <a:buClr>
                <a:schemeClr val="accent1"/>
              </a:buClr>
              <a:buSzPct val="85000"/>
              <a:buFont typeface="Arial"/>
              <a:buChar char="•"/>
              <a:defRPr sz="1625" b="0" i="0" u="none" strike="noStrike" cap="none">
                <a:solidFill>
                  <a:schemeClr val="dk1"/>
                </a:solidFill>
                <a:latin typeface="Roboto"/>
                <a:ea typeface="Roboto"/>
                <a:cs typeface="Roboto"/>
                <a:sym typeface="Roboto"/>
              </a:defRPr>
            </a:lvl2pPr>
            <a:lvl3pPr marL="594360" marR="0" lvl="2" indent="-67072" algn="l" rtl="0">
              <a:spcBef>
                <a:spcPts val="293"/>
              </a:spcBef>
              <a:buClr>
                <a:schemeClr val="accent1"/>
              </a:buClr>
              <a:buSzPct val="90000"/>
              <a:buFont typeface="Arial"/>
              <a:buChar char="•"/>
              <a:defRPr sz="1463" b="0" i="0" u="none" strike="noStrike" cap="none">
                <a:solidFill>
                  <a:schemeClr val="dk1"/>
                </a:solidFill>
                <a:latin typeface="Roboto"/>
                <a:ea typeface="Roboto"/>
                <a:cs typeface="Roboto"/>
                <a:sym typeface="Roboto"/>
              </a:defRPr>
            </a:lvl3pPr>
            <a:lvl4pPr marL="817244" marR="0" lvl="3" indent="-74294" algn="l" rtl="0">
              <a:spcBef>
                <a:spcPts val="260"/>
              </a:spcBef>
              <a:buClr>
                <a:schemeClr val="accent1"/>
              </a:buClr>
              <a:buSzPct val="100000"/>
              <a:buFont typeface="Arial"/>
              <a:buChar char="•"/>
              <a:defRPr sz="1300" b="0" i="0" u="none" strike="noStrike" cap="none">
                <a:solidFill>
                  <a:schemeClr val="dk1"/>
                </a:solidFill>
                <a:latin typeface="Roboto"/>
                <a:ea typeface="Roboto"/>
                <a:cs typeface="Roboto"/>
                <a:sym typeface="Roboto"/>
              </a:defRPr>
            </a:lvl4pPr>
            <a:lvl5pPr marL="965835" marR="0" lvl="4" indent="-47465" algn="l" rtl="0">
              <a:spcBef>
                <a:spcPts val="228"/>
              </a:spcBef>
              <a:buClr>
                <a:schemeClr val="accent1"/>
              </a:buClr>
              <a:buSzPct val="100000"/>
              <a:buFont typeface="Arial"/>
              <a:buChar char="•"/>
              <a:defRPr sz="1138" b="0" i="0" u="none" strike="noStrike" cap="none">
                <a:solidFill>
                  <a:schemeClr val="dk1"/>
                </a:solidFill>
                <a:latin typeface="Roboto"/>
                <a:ea typeface="Roboto"/>
                <a:cs typeface="Roboto"/>
                <a:sym typeface="Roboto"/>
              </a:defRPr>
            </a:lvl5pPr>
            <a:lvl6pPr marL="1114425" marR="0" lvl="5" indent="-87709" algn="l" rtl="0">
              <a:spcBef>
                <a:spcPts val="211"/>
              </a:spcBef>
              <a:buClr>
                <a:schemeClr val="accent1"/>
              </a:buClr>
              <a:buSzPct val="100000"/>
              <a:buFont typeface="Arial"/>
              <a:buChar char="•"/>
              <a:defRPr sz="1056" b="0" i="0" u="none" strike="noStrike" cap="none">
                <a:solidFill>
                  <a:schemeClr val="dk1"/>
                </a:solidFill>
                <a:latin typeface="Arial"/>
                <a:ea typeface="Arial"/>
                <a:cs typeface="Arial"/>
                <a:sym typeface="Arial"/>
              </a:defRPr>
            </a:lvl6pPr>
            <a:lvl7pPr marL="1263015" marR="0" lvl="6" indent="-81518" algn="l" rtl="0">
              <a:spcBef>
                <a:spcPts val="211"/>
              </a:spcBef>
              <a:buClr>
                <a:schemeClr val="accent1"/>
              </a:buClr>
              <a:buSzPct val="100000"/>
              <a:buFont typeface="Arial"/>
              <a:buChar char="•"/>
              <a:defRPr sz="1056" b="0" i="0" u="none" strike="noStrike" cap="none">
                <a:solidFill>
                  <a:schemeClr val="dk1"/>
                </a:solidFill>
                <a:latin typeface="Arial"/>
                <a:ea typeface="Arial"/>
                <a:cs typeface="Arial"/>
                <a:sym typeface="Arial"/>
              </a:defRPr>
            </a:lvl7pPr>
            <a:lvl8pPr marL="1411605" marR="0" lvl="7" indent="-85646" algn="l" rtl="0">
              <a:spcBef>
                <a:spcPts val="211"/>
              </a:spcBef>
              <a:buClr>
                <a:schemeClr val="accent1"/>
              </a:buClr>
              <a:buSzPct val="100000"/>
              <a:buFont typeface="Arial"/>
              <a:buChar char="•"/>
              <a:defRPr sz="1056" b="0" i="0" u="none" strike="noStrike" cap="none">
                <a:solidFill>
                  <a:schemeClr val="dk1"/>
                </a:solidFill>
                <a:latin typeface="Arial"/>
                <a:ea typeface="Arial"/>
                <a:cs typeface="Arial"/>
                <a:sym typeface="Arial"/>
              </a:defRPr>
            </a:lvl8pPr>
            <a:lvl9pPr marL="1560195" marR="0" lvl="8" indent="-89772" algn="l" rtl="0">
              <a:spcBef>
                <a:spcPts val="211"/>
              </a:spcBef>
              <a:buClr>
                <a:schemeClr val="accent1"/>
              </a:buClr>
              <a:buSzPct val="100000"/>
              <a:buFont typeface="Arial"/>
              <a:buChar char="•"/>
              <a:defRPr sz="1056" b="0" i="0" u="none" strike="noStrike" cap="none">
                <a:solidFill>
                  <a:schemeClr val="dk1"/>
                </a:solidFill>
                <a:latin typeface="Arial"/>
                <a:ea typeface="Arial"/>
                <a:cs typeface="Arial"/>
                <a:sym typeface="Arial"/>
              </a:defRPr>
            </a:lvl9pPr>
          </a:lstStyle>
          <a:p>
            <a:endParaRPr/>
          </a:p>
        </p:txBody>
      </p:sp>
      <p:pic>
        <p:nvPicPr>
          <p:cNvPr id="5"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1433" y="555079"/>
            <a:ext cx="949739" cy="527633"/>
          </a:xfrm>
          <a:prstGeom prst="rect">
            <a:avLst/>
          </a:prstGeom>
        </p:spPr>
      </p:pic>
    </p:spTree>
    <p:extLst>
      <p:ext uri="{BB962C8B-B14F-4D97-AF65-F5344CB8AC3E}">
        <p14:creationId xmlns:p14="http://schemas.microsoft.com/office/powerpoint/2010/main" val="1103483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F7B7E8D-1B70-43E4-BCE9-D4790FA91F7D}"/>
              </a:ext>
            </a:extLst>
          </p:cNvPr>
          <p:cNvSpPr>
            <a:spLocks noGrp="1"/>
          </p:cNvSpPr>
          <p:nvPr>
            <p:ph type="dt" sz="half" idx="10"/>
          </p:nvPr>
        </p:nvSpPr>
        <p:spPr>
          <a:xfrm>
            <a:off x="681038" y="6356353"/>
            <a:ext cx="2228850" cy="365125"/>
          </a:xfrm>
          <a:prstGeom prst="rect">
            <a:avLst/>
          </a:prstGeom>
        </p:spPr>
        <p:txBody>
          <a:bodyPr/>
          <a:lstStyle/>
          <a:p>
            <a:fld id="{A46C9BDF-EE10-4A1B-A055-4C06D01C3193}" type="datetimeFigureOut">
              <a:rPr kumimoji="1" lang="ja-JP" altLang="en-US" smtClean="0"/>
              <a:t>2020/2/6</a:t>
            </a:fld>
            <a:endParaRPr kumimoji="1" lang="ja-JP" altLang="en-US"/>
          </a:p>
        </p:txBody>
      </p:sp>
      <p:sp>
        <p:nvSpPr>
          <p:cNvPr id="3" name="フッター プレースホルダー 2">
            <a:extLst>
              <a:ext uri="{FF2B5EF4-FFF2-40B4-BE49-F238E27FC236}">
                <a16:creationId xmlns:a16="http://schemas.microsoft.com/office/drawing/2014/main" id="{A7B3052E-5E29-4678-83FD-9363F23A7E2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884DDC0-67B1-47B8-898F-87BC21A365B8}"/>
              </a:ext>
            </a:extLst>
          </p:cNvPr>
          <p:cNvSpPr>
            <a:spLocks noGrp="1"/>
          </p:cNvSpPr>
          <p:nvPr>
            <p:ph type="sldNum" sz="quarter" idx="12"/>
          </p:nvPr>
        </p:nvSpPr>
        <p:spPr/>
        <p:txBody>
          <a:bodyPr/>
          <a:lstStyle/>
          <a:p>
            <a:fld id="{545D4337-59E0-48FC-86FC-ADAEAB0EE879}" type="slidenum">
              <a:rPr kumimoji="1" lang="ja-JP" altLang="en-US" smtClean="0"/>
              <a:t>‹#›</a:t>
            </a:fld>
            <a:endParaRPr kumimoji="1" lang="ja-JP" altLang="en-US"/>
          </a:p>
        </p:txBody>
      </p:sp>
    </p:spTree>
    <p:extLst>
      <p:ext uri="{BB962C8B-B14F-4D97-AF65-F5344CB8AC3E}">
        <p14:creationId xmlns:p14="http://schemas.microsoft.com/office/powerpoint/2010/main" val="2583293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pic>
        <p:nvPicPr>
          <p:cNvPr id="5"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1432" y="555077"/>
            <a:ext cx="949739" cy="52763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F7B7E8D-1B70-43E4-BCE9-D4790FA91F7D}"/>
              </a:ext>
            </a:extLst>
          </p:cNvPr>
          <p:cNvSpPr>
            <a:spLocks noGrp="1"/>
          </p:cNvSpPr>
          <p:nvPr>
            <p:ph type="dt" sz="half" idx="10"/>
          </p:nvPr>
        </p:nvSpPr>
        <p:spPr>
          <a:xfrm>
            <a:off x="681038" y="6356351"/>
            <a:ext cx="2228850" cy="365125"/>
          </a:xfrm>
          <a:prstGeom prst="rect">
            <a:avLst/>
          </a:prstGeom>
        </p:spPr>
        <p:txBody>
          <a:bodyPr/>
          <a:lstStyle/>
          <a:p>
            <a:fld id="{A46C9BDF-EE10-4A1B-A055-4C06D01C3193}" type="datetimeFigureOut">
              <a:rPr kumimoji="1" lang="ja-JP" altLang="en-US" smtClean="0"/>
              <a:t>2020/2/6</a:t>
            </a:fld>
            <a:endParaRPr kumimoji="1" lang="ja-JP" altLang="en-US"/>
          </a:p>
        </p:txBody>
      </p:sp>
      <p:sp>
        <p:nvSpPr>
          <p:cNvPr id="3" name="フッター プレースホルダー 2">
            <a:extLst>
              <a:ext uri="{FF2B5EF4-FFF2-40B4-BE49-F238E27FC236}">
                <a16:creationId xmlns:a16="http://schemas.microsoft.com/office/drawing/2014/main" id="{A7B3052E-5E29-4678-83FD-9363F23A7E2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884DDC0-67B1-47B8-898F-87BC21A365B8}"/>
              </a:ext>
            </a:extLst>
          </p:cNvPr>
          <p:cNvSpPr>
            <a:spLocks noGrp="1"/>
          </p:cNvSpPr>
          <p:nvPr>
            <p:ph type="sldNum" sz="quarter" idx="12"/>
          </p:nvPr>
        </p:nvSpPr>
        <p:spPr/>
        <p:txBody>
          <a:bodyPr/>
          <a:lstStyle/>
          <a:p>
            <a:fld id="{545D4337-59E0-48FC-86FC-ADAEAB0EE879}" type="slidenum">
              <a:rPr kumimoji="1" lang="ja-JP" altLang="en-US" smtClean="0"/>
              <a:t>‹#›</a:t>
            </a:fld>
            <a:endParaRPr kumimoji="1" lang="ja-JP" altLang="en-US"/>
          </a:p>
        </p:txBody>
      </p:sp>
    </p:spTree>
    <p:extLst>
      <p:ext uri="{BB962C8B-B14F-4D97-AF65-F5344CB8AC3E}">
        <p14:creationId xmlns:p14="http://schemas.microsoft.com/office/powerpoint/2010/main" val="2925830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26"/>
            <a:ext cx="84201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A084275-7B0C-458E-9810-1C67B1091121}"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6" name="スライド番号プレースホルダー 5"/>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60173515"/>
      </p:ext>
    </p:extLst>
  </p:cSld>
  <p:clrMapOvr>
    <a:masterClrMapping/>
  </p:clrMapOvr>
  <p:hf sldNum="0" hdr="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A084275-7B0C-458E-9810-1C67B1091121}"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6" name="スライド番号プレースホルダー 5"/>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618878765"/>
      </p:ext>
    </p:extLst>
  </p:cSld>
  <p:clrMapOvr>
    <a:masterClrMapping/>
  </p:clrMapOvr>
  <p:hf sldNum="0" hdr="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506" y="4406901"/>
            <a:ext cx="84201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A084275-7B0C-458E-9810-1C67B1091121}" type="datetimeFigureOut">
              <a:rPr kumimoji="1" lang="ja-JP" altLang="en-US" smtClean="0"/>
              <a:t>2020/2/6</a:t>
            </a:fld>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6" name="スライド番号プレースホルダー 5"/>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2892264474"/>
      </p:ext>
    </p:extLst>
  </p:cSld>
  <p:clrMapOvr>
    <a:masterClrMapping/>
  </p:clrMapOvr>
  <p:hf sldNum="0" hdr="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BA084275-7B0C-458E-9810-1C67B1091121}" type="datetimeFigureOut">
              <a:rPr kumimoji="1" lang="ja-JP" altLang="en-US" smtClean="0"/>
              <a:t>2020/2/6</a:t>
            </a:fld>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7" name="スライド番号プレースホルダー 6"/>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477716638"/>
      </p:ext>
    </p:extLst>
  </p:cSld>
  <p:clrMapOvr>
    <a:masterClrMapping/>
  </p:clrMapOvr>
  <p:hf sldNum="0" hdr="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BA084275-7B0C-458E-9810-1C67B1091121}" type="datetimeFigureOut">
              <a:rPr kumimoji="1" lang="ja-JP" altLang="en-US" smtClean="0"/>
              <a:t>2020/2/6</a:t>
            </a:fld>
            <a:endParaRPr kumimoji="1" lang="ja-JP" altLang="en-US"/>
          </a:p>
        </p:txBody>
      </p:sp>
      <p:sp>
        <p:nvSpPr>
          <p:cNvPr id="8" name="フッター プレースホルダー 7"/>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9" name="スライド番号プレースホルダー 8"/>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903428382"/>
      </p:ext>
    </p:extLst>
  </p:cSld>
  <p:clrMapOvr>
    <a:masterClrMapping/>
  </p:clrMapOvr>
  <p:hf sldNum="0" hdr="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BA084275-7B0C-458E-9810-1C67B1091121}" type="datetimeFigureOut">
              <a:rPr kumimoji="1" lang="ja-JP" altLang="en-US" smtClean="0"/>
              <a:t>2020/2/6</a:t>
            </a:fld>
            <a:endParaRPr kumimoji="1" lang="ja-JP" altLang="en-US"/>
          </a:p>
        </p:txBody>
      </p:sp>
      <p:sp>
        <p:nvSpPr>
          <p:cNvPr id="4" name="フッター プレースホルダー 3"/>
          <p:cNvSpPr>
            <a:spLocks noGrp="1"/>
          </p:cNvSpPr>
          <p:nvPr>
            <p:ph type="ftr" sz="quarter" idx="11"/>
          </p:nvPr>
        </p:nvSpPr>
        <p:spPr/>
        <p:txBody>
          <a:bodyPr/>
          <a:lstStyle/>
          <a:p>
            <a:r>
              <a:rPr kumimoji="1" lang="en-US" altLang="ja-JP"/>
              <a:t>CC0-1.0</a:t>
            </a:r>
            <a:r>
              <a:rPr kumimoji="1" lang="ja-JP" altLang="en-US"/>
              <a:t>（パブリックドメイン）</a:t>
            </a:r>
          </a:p>
        </p:txBody>
      </p:sp>
      <p:sp>
        <p:nvSpPr>
          <p:cNvPr id="5" name="スライド番号プレースホルダー 4"/>
          <p:cNvSpPr>
            <a:spLocks noGrp="1"/>
          </p:cNvSpPr>
          <p:nvPr>
            <p:ph type="sldNum" sz="quarter" idx="12"/>
          </p:nvPr>
        </p:nvSpPr>
        <p:spPr/>
        <p:txBody>
          <a:body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1735880228"/>
      </p:ext>
    </p:extLst>
  </p:cSld>
  <p:clrMapOvr>
    <a:masterClrMapping/>
  </p:clrMapOvr>
  <p:hf sldNum="0" hdr="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220786"/>
            <a:ext cx="9906000" cy="228600"/>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1" name="Shape 11"/>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13" name="Shape 13"/>
          <p:cNvSpPr/>
          <p:nvPr/>
        </p:nvSpPr>
        <p:spPr>
          <a:xfrm>
            <a:off x="0" y="1"/>
            <a:ext cx="9906000" cy="36575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4" name="Shape 14"/>
          <p:cNvSpPr txBox="1">
            <a:spLocks noGrp="1"/>
          </p:cNvSpPr>
          <p:nvPr>
            <p:ph type="ftr" idx="11"/>
          </p:nvPr>
        </p:nvSpPr>
        <p:spPr>
          <a:xfrm>
            <a:off x="0" y="18289"/>
            <a:ext cx="9012307" cy="347471"/>
          </a:xfrm>
          <a:prstGeom prst="rect">
            <a:avLst/>
          </a:prstGeom>
          <a:noFill/>
          <a:ln>
            <a:noFill/>
          </a:ln>
        </p:spPr>
        <p:txBody>
          <a:bodyPr lIns="91425" tIns="91425" rIns="91425" bIns="91425" anchor="ctr" anchorCtr="0"/>
          <a:lstStyle>
            <a:lvl1pPr marL="0" marR="0" lvl="0" indent="0" algn="ctr" rtl="0">
              <a:spcBef>
                <a:spcPts val="0"/>
              </a:spcBef>
              <a:buNone/>
              <a:defRPr sz="1050" b="0" i="0" u="none" strike="noStrike" cap="none">
                <a:solidFill>
                  <a:srgbClr val="FFFFFF"/>
                </a:solidFill>
                <a:latin typeface="Roboto Condensed"/>
                <a:ea typeface="Roboto Condensed"/>
                <a:cs typeface="Roboto Condensed"/>
                <a:sym typeface="Roboto Condensed"/>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a:t>OpenChain Japan WG / Licensed under CC0 1.0</a:t>
            </a:r>
            <a:endParaRPr/>
          </a:p>
        </p:txBody>
      </p:sp>
      <p:sp>
        <p:nvSpPr>
          <p:cNvPr id="15" name="Shape 15"/>
          <p:cNvSpPr txBox="1">
            <a:spLocks noGrp="1"/>
          </p:cNvSpPr>
          <p:nvPr>
            <p:ph type="sldNum" idx="12"/>
          </p:nvPr>
        </p:nvSpPr>
        <p:spPr>
          <a:xfrm>
            <a:off x="9012307" y="18288"/>
            <a:ext cx="398392" cy="329184"/>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1200" b="0" i="0" u="none" strike="noStrike" cap="none">
                <a:solidFill>
                  <a:srgbClr val="FFFFFF"/>
                </a:solidFill>
                <a:latin typeface="Roboto"/>
                <a:ea typeface="Roboto"/>
                <a:cs typeface="Roboto"/>
                <a:sym typeface="Roboto"/>
              </a:rPr>
              <a:t>‹#›</a:t>
            </a:fld>
            <a:endParaRPr lang="en-US" sz="1200" b="0" i="0" u="none" strike="noStrike" cap="none">
              <a:solidFill>
                <a:srgbClr val="FFFFFF"/>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7D837-D122-40A2-A4D8-67E40390A45B}" type="datetime1">
              <a:rPr kumimoji="1" lang="ja-JP" altLang="en-US" smtClean="0"/>
              <a:t>2020/2/6</a:t>
            </a:fld>
            <a:endParaRPr kumimoji="1" lang="ja-JP" altLang="en-US"/>
          </a:p>
        </p:txBody>
      </p:sp>
      <p:sp>
        <p:nvSpPr>
          <p:cNvPr id="5" name="フッター プレースホルダー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a:t>CC0-1.0</a:t>
            </a:r>
            <a:r>
              <a:rPr kumimoji="1" lang="ja-JP" altLang="en-US"/>
              <a:t>（パブリックドメイン）</a:t>
            </a:r>
          </a:p>
        </p:txBody>
      </p:sp>
      <p:sp>
        <p:nvSpPr>
          <p:cNvPr id="6" name="スライド番号プレースホルダー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73D1A0-EDAA-48A0-B59C-E1DC4E30C901}" type="slidenum">
              <a:rPr kumimoji="1" lang="ja-JP" altLang="en-US" smtClean="0"/>
              <a:t>‹#›</a:t>
            </a:fld>
            <a:endParaRPr kumimoji="1" lang="ja-JP" altLang="en-US"/>
          </a:p>
        </p:txBody>
      </p:sp>
    </p:spTree>
    <p:extLst>
      <p:ext uri="{BB962C8B-B14F-4D97-AF65-F5344CB8AC3E}">
        <p14:creationId xmlns:p14="http://schemas.microsoft.com/office/powerpoint/2010/main" val="1367237139"/>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hdr="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220786"/>
            <a:ext cx="9906000" cy="228600"/>
          </a:xfrm>
          <a:prstGeom prst="rect">
            <a:avLst/>
          </a:prstGeom>
          <a:solidFill>
            <a:srgbClr val="FFFFFF"/>
          </a:solidFill>
          <a:ln>
            <a:noFill/>
          </a:ln>
        </p:spPr>
        <p:txBody>
          <a:bodyPr lIns="74283" tIns="37131" rIns="74283" bIns="37131" anchor="ctr" anchorCtr="0">
            <a:noAutofit/>
          </a:bodyPr>
          <a:lstStyle/>
          <a:p>
            <a:pPr marL="0" marR="0" lvl="0" indent="0" algn="ctr" rtl="0">
              <a:spcBef>
                <a:spcPts val="0"/>
              </a:spcBef>
              <a:buNone/>
            </a:pPr>
            <a:endParaRPr sz="1463" b="0" i="0" u="none" strike="noStrike" cap="none">
              <a:solidFill>
                <a:schemeClr val="lt1"/>
              </a:solidFill>
              <a:latin typeface="Roboto"/>
              <a:ea typeface="Roboto"/>
              <a:cs typeface="Roboto"/>
              <a:sym typeface="Roboto"/>
            </a:endParaRPr>
          </a:p>
        </p:txBody>
      </p:sp>
      <p:sp>
        <p:nvSpPr>
          <p:cNvPr id="11" name="Shape 11"/>
          <p:cNvSpPr txBox="1">
            <a:spLocks noGrp="1"/>
          </p:cNvSpPr>
          <p:nvPr>
            <p:ph type="title"/>
          </p:nvPr>
        </p:nvSpPr>
        <p:spPr>
          <a:xfrm>
            <a:off x="495302" y="533403"/>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495302" y="1608016"/>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13" name="Shape 13"/>
          <p:cNvSpPr/>
          <p:nvPr/>
        </p:nvSpPr>
        <p:spPr>
          <a:xfrm>
            <a:off x="0" y="3"/>
            <a:ext cx="9906000" cy="365759"/>
          </a:xfrm>
          <a:prstGeom prst="rect">
            <a:avLst/>
          </a:prstGeom>
          <a:solidFill>
            <a:schemeClr val="accent1"/>
          </a:solidFill>
          <a:ln>
            <a:noFill/>
          </a:ln>
        </p:spPr>
        <p:txBody>
          <a:bodyPr lIns="74283" tIns="37131" rIns="74283" bIns="37131" anchor="ctr" anchorCtr="0">
            <a:noAutofit/>
          </a:bodyPr>
          <a:lstStyle/>
          <a:p>
            <a:pPr marL="0" marR="0" lvl="0" indent="0" algn="ctr" rtl="0">
              <a:spcBef>
                <a:spcPts val="0"/>
              </a:spcBef>
              <a:buNone/>
            </a:pPr>
            <a:endParaRPr sz="1463" b="0" i="0" u="none" strike="noStrike" cap="none">
              <a:solidFill>
                <a:schemeClr val="lt1"/>
              </a:solidFill>
              <a:latin typeface="Roboto"/>
              <a:ea typeface="Roboto"/>
              <a:cs typeface="Roboto"/>
              <a:sym typeface="Roboto"/>
            </a:endParaRPr>
          </a:p>
        </p:txBody>
      </p:sp>
      <p:sp>
        <p:nvSpPr>
          <p:cNvPr id="14" name="Shape 14"/>
          <p:cNvSpPr txBox="1">
            <a:spLocks noGrp="1"/>
          </p:cNvSpPr>
          <p:nvPr>
            <p:ph type="ftr" idx="11"/>
          </p:nvPr>
        </p:nvSpPr>
        <p:spPr>
          <a:xfrm>
            <a:off x="1" y="18291"/>
            <a:ext cx="9012307" cy="347471"/>
          </a:xfrm>
          <a:prstGeom prst="rect">
            <a:avLst/>
          </a:prstGeom>
          <a:noFill/>
          <a:ln>
            <a:noFill/>
          </a:ln>
        </p:spPr>
        <p:txBody>
          <a:bodyPr lIns="91425" tIns="91425" rIns="91425" bIns="91425" anchor="ctr" anchorCtr="0"/>
          <a:lstStyle>
            <a:lvl1pPr marL="0" marR="0" lvl="0" indent="0" algn="ctr" rtl="0">
              <a:spcBef>
                <a:spcPts val="0"/>
              </a:spcBef>
              <a:buNone/>
              <a:defRPr sz="853" b="0" i="0" u="none" strike="noStrike" cap="none">
                <a:solidFill>
                  <a:srgbClr val="FFFFFF"/>
                </a:solidFill>
                <a:latin typeface="Roboto Condensed"/>
                <a:ea typeface="Roboto Condensed"/>
                <a:cs typeface="Roboto Condensed"/>
                <a:sym typeface="Roboto Condensed"/>
              </a:defRPr>
            </a:lvl1pPr>
            <a:lvl2pPr marL="371475" marR="0" lvl="1" indent="0" algn="l" rtl="0">
              <a:spcBef>
                <a:spcPts val="0"/>
              </a:spcBef>
              <a:buNone/>
              <a:defRPr sz="1463" b="0" i="0" u="none" strike="noStrike" cap="none">
                <a:solidFill>
                  <a:schemeClr val="dk1"/>
                </a:solidFill>
                <a:latin typeface="Arial"/>
                <a:ea typeface="Arial"/>
                <a:cs typeface="Arial"/>
                <a:sym typeface="Arial"/>
              </a:defRPr>
            </a:lvl2pPr>
            <a:lvl3pPr marL="742950" marR="0" lvl="2" indent="0" algn="l" rtl="0">
              <a:spcBef>
                <a:spcPts val="0"/>
              </a:spcBef>
              <a:buNone/>
              <a:defRPr sz="1463" b="0" i="0" u="none" strike="noStrike" cap="none">
                <a:solidFill>
                  <a:schemeClr val="dk1"/>
                </a:solidFill>
                <a:latin typeface="Arial"/>
                <a:ea typeface="Arial"/>
                <a:cs typeface="Arial"/>
                <a:sym typeface="Arial"/>
              </a:defRPr>
            </a:lvl3pPr>
            <a:lvl4pPr marL="1114425" marR="0" lvl="3" indent="0" algn="l" rtl="0">
              <a:spcBef>
                <a:spcPts val="0"/>
              </a:spcBef>
              <a:buNone/>
              <a:defRPr sz="1463" b="0" i="0" u="none" strike="noStrike" cap="none">
                <a:solidFill>
                  <a:schemeClr val="dk1"/>
                </a:solidFill>
                <a:latin typeface="Arial"/>
                <a:ea typeface="Arial"/>
                <a:cs typeface="Arial"/>
                <a:sym typeface="Arial"/>
              </a:defRPr>
            </a:lvl4pPr>
            <a:lvl5pPr marL="1485900" marR="0" lvl="4" indent="0" algn="l" rtl="0">
              <a:spcBef>
                <a:spcPts val="0"/>
              </a:spcBef>
              <a:buNone/>
              <a:defRPr sz="1463" b="0" i="0" u="none" strike="noStrike" cap="none">
                <a:solidFill>
                  <a:schemeClr val="dk1"/>
                </a:solidFill>
                <a:latin typeface="Arial"/>
                <a:ea typeface="Arial"/>
                <a:cs typeface="Arial"/>
                <a:sym typeface="Arial"/>
              </a:defRPr>
            </a:lvl5pPr>
            <a:lvl6pPr marL="1857375" marR="0" lvl="5" indent="0" algn="l" rtl="0">
              <a:spcBef>
                <a:spcPts val="0"/>
              </a:spcBef>
              <a:buNone/>
              <a:defRPr sz="1463" b="0" i="0" u="none" strike="noStrike" cap="none">
                <a:solidFill>
                  <a:schemeClr val="dk1"/>
                </a:solidFill>
                <a:latin typeface="Arial"/>
                <a:ea typeface="Arial"/>
                <a:cs typeface="Arial"/>
                <a:sym typeface="Arial"/>
              </a:defRPr>
            </a:lvl6pPr>
            <a:lvl7pPr marL="2228850" marR="0" lvl="6" indent="0" algn="l" rtl="0">
              <a:spcBef>
                <a:spcPts val="0"/>
              </a:spcBef>
              <a:buNone/>
              <a:defRPr sz="1463" b="0" i="0" u="none" strike="noStrike" cap="none">
                <a:solidFill>
                  <a:schemeClr val="dk1"/>
                </a:solidFill>
                <a:latin typeface="Arial"/>
                <a:ea typeface="Arial"/>
                <a:cs typeface="Arial"/>
                <a:sym typeface="Arial"/>
              </a:defRPr>
            </a:lvl7pPr>
            <a:lvl8pPr marL="2600325" marR="0" lvl="7" indent="0" algn="l" rtl="0">
              <a:spcBef>
                <a:spcPts val="0"/>
              </a:spcBef>
              <a:buNone/>
              <a:defRPr sz="1463" b="0" i="0" u="none" strike="noStrike" cap="none">
                <a:solidFill>
                  <a:schemeClr val="dk1"/>
                </a:solidFill>
                <a:latin typeface="Arial"/>
                <a:ea typeface="Arial"/>
                <a:cs typeface="Arial"/>
                <a:sym typeface="Arial"/>
              </a:defRPr>
            </a:lvl8pPr>
            <a:lvl9pPr marL="2971800" marR="0" lvl="8" indent="0" algn="l" rtl="0">
              <a:spcBef>
                <a:spcPts val="0"/>
              </a:spcBef>
              <a:buNone/>
              <a:defRPr sz="1463" b="0" i="0" u="none" strike="noStrike" cap="none">
                <a:solidFill>
                  <a:schemeClr val="dk1"/>
                </a:solidFill>
                <a:latin typeface="Arial"/>
                <a:ea typeface="Arial"/>
                <a:cs typeface="Arial"/>
                <a:sym typeface="Arial"/>
              </a:defRPr>
            </a:lvl9pPr>
          </a:lstStyle>
          <a:p>
            <a:r>
              <a:rPr lang="en-US"/>
              <a:t>OpenChain Japan WG / Licensed under CC0 1.0</a:t>
            </a:r>
            <a:endParaRPr/>
          </a:p>
        </p:txBody>
      </p:sp>
      <p:sp>
        <p:nvSpPr>
          <p:cNvPr id="15" name="Shape 15"/>
          <p:cNvSpPr txBox="1">
            <a:spLocks noGrp="1"/>
          </p:cNvSpPr>
          <p:nvPr>
            <p:ph type="sldNum" idx="12"/>
          </p:nvPr>
        </p:nvSpPr>
        <p:spPr>
          <a:xfrm>
            <a:off x="9012307" y="18288"/>
            <a:ext cx="398392" cy="329184"/>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75" smtClean="0">
                <a:solidFill>
                  <a:srgbClr val="FFFFFF"/>
                </a:solidFill>
                <a:latin typeface="Roboto"/>
                <a:ea typeface="Roboto"/>
                <a:cs typeface="Roboto"/>
                <a:sym typeface="Roboto"/>
              </a:rPr>
              <a:pPr>
                <a:buSzPct val="25000"/>
              </a:pPr>
              <a:t>‹#›</a:t>
            </a:fld>
            <a:endParaRPr lang="en-US" sz="975">
              <a:solidFill>
                <a:srgbClr val="FFFFFF"/>
              </a:solidFill>
              <a:latin typeface="Roboto"/>
              <a:ea typeface="Roboto"/>
              <a:cs typeface="Roboto"/>
              <a:sym typeface="Roboto"/>
            </a:endParaRPr>
          </a:p>
        </p:txBody>
      </p:sp>
    </p:spTree>
    <p:extLst>
      <p:ext uri="{BB962C8B-B14F-4D97-AF65-F5344CB8AC3E}">
        <p14:creationId xmlns:p14="http://schemas.microsoft.com/office/powerpoint/2010/main" val="2846586211"/>
      </p:ext>
    </p:extLst>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138"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openchainproject.org/about/leaders" TargetMode="External"/><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github.com/OpenChain-Project/" TargetMode="External"/><Relationship Id="rId5" Type="http://schemas.openxmlformats.org/officeDocument/2006/relationships/hyperlink" Target="https://www.uberconference.com/room/openchainproject" TargetMode="External"/><Relationship Id="rId4" Type="http://schemas.openxmlformats.org/officeDocument/2006/relationships/hyperlink" Target="https://lists.openchainproject.org/g/main"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iki.linuxfoundation.org/openchain/openchain-japanese-working-group"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mailto:japan-wg+subscribe@lists.openchainproject.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mailto:japan-sg-tooling+subscribe@lists.openchainproject.org" TargetMode="External"/><Relationship Id="rId5" Type="http://schemas.openxmlformats.org/officeDocument/2006/relationships/hyperlink" Target="mailto:japan-sg-planning+subscribe@lists.openchainproject.org" TargetMode="External"/><Relationship Id="rId4" Type="http://schemas.openxmlformats.org/officeDocument/2006/relationships/hyperlink" Target="mailto:japan-sg-licensing+subscribe@lists.openchainproject.org"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hyperlink" Target="https://qiita.com/advent-calendar/2019/openchainjapansw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openchainproject.org/spec"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openchainproject.org/conformance" TargetMode="External"/><Relationship Id="rId4" Type="http://schemas.openxmlformats.org/officeDocument/2006/relationships/hyperlink" Target="https://www.openchainproject.org/translation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2" name="サブタイトル 1"/>
          <p:cNvSpPr>
            <a:spLocks noGrp="1"/>
          </p:cNvSpPr>
          <p:nvPr>
            <p:ph type="subTitle" idx="1"/>
          </p:nvPr>
        </p:nvSpPr>
        <p:spPr>
          <a:xfrm>
            <a:off x="742950" y="3505200"/>
            <a:ext cx="8386514" cy="1752600"/>
          </a:xfrm>
        </p:spPr>
        <p:txBody>
          <a:bodyPr/>
          <a:lstStyle/>
          <a:p>
            <a:pPr algn="r"/>
            <a:r>
              <a:rPr kumimoji="1" lang="en-US" altLang="ja-JP" dirty="0">
                <a:latin typeface="+mn-ea"/>
                <a:ea typeface="+mn-ea"/>
              </a:rPr>
              <a:t>2020</a:t>
            </a:r>
            <a:r>
              <a:rPr kumimoji="1" lang="ja-JP" altLang="en-US" dirty="0">
                <a:latin typeface="+mn-ea"/>
                <a:ea typeface="+mn-ea"/>
              </a:rPr>
              <a:t>年</a:t>
            </a:r>
            <a:r>
              <a:rPr kumimoji="1" lang="en-US" altLang="ja-JP" dirty="0">
                <a:latin typeface="+mn-ea"/>
                <a:ea typeface="+mn-ea"/>
              </a:rPr>
              <a:t>2</a:t>
            </a:r>
            <a:r>
              <a:rPr kumimoji="1" lang="ja-JP" altLang="en-US" dirty="0">
                <a:latin typeface="+mn-ea"/>
                <a:ea typeface="+mn-ea"/>
              </a:rPr>
              <a:t>月</a:t>
            </a:r>
            <a:r>
              <a:rPr kumimoji="1" lang="en-US" altLang="ja-JP" dirty="0">
                <a:latin typeface="+mn-ea"/>
                <a:ea typeface="+mn-ea"/>
              </a:rPr>
              <a:t>18</a:t>
            </a:r>
            <a:r>
              <a:rPr kumimoji="1" lang="ja-JP" altLang="en-US" dirty="0">
                <a:latin typeface="+mn-ea"/>
                <a:ea typeface="+mn-ea"/>
              </a:rPr>
              <a:t>日</a:t>
            </a:r>
            <a:endParaRPr kumimoji="1" lang="en-US" altLang="ja-JP" dirty="0">
              <a:latin typeface="+mn-ea"/>
              <a:ea typeface="+mn-ea"/>
            </a:endParaRPr>
          </a:p>
        </p:txBody>
      </p:sp>
      <p:pic>
        <p:nvPicPr>
          <p:cNvPr id="7"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40" y="874713"/>
            <a:ext cx="2628900" cy="1460500"/>
          </a:xfrm>
          <a:prstGeom prst="rect">
            <a:avLst/>
          </a:prstGeom>
        </p:spPr>
      </p:pic>
      <p:sp>
        <p:nvSpPr>
          <p:cNvPr id="10" name="Title 1"/>
          <p:cNvSpPr>
            <a:spLocks noGrp="1"/>
          </p:cNvSpPr>
          <p:nvPr>
            <p:ph type="ctrTitle"/>
          </p:nvPr>
        </p:nvSpPr>
        <p:spPr>
          <a:xfrm>
            <a:off x="776536" y="1371601"/>
            <a:ext cx="8575104" cy="1927225"/>
          </a:xfrm>
        </p:spPr>
        <p:txBody>
          <a:bodyPr/>
          <a:lstStyle/>
          <a:p>
            <a:r>
              <a:rPr lang="en-US" sz="4800" dirty="0">
                <a:solidFill>
                  <a:srgbClr val="E56B45"/>
                </a:solidFill>
              </a:rPr>
              <a:t>Japan WG</a:t>
            </a:r>
            <a:endParaRPr lang="en-US" sz="4800" dirty="0">
              <a:solidFill>
                <a:srgbClr val="E56B45"/>
              </a:solidFill>
              <a:latin typeface="+mj-ea"/>
              <a:ea typeface="+mj-ea"/>
            </a:endParaRPr>
          </a:p>
        </p:txBody>
      </p:sp>
      <p:sp>
        <p:nvSpPr>
          <p:cNvPr id="3" name="テキスト ボックス 2">
            <a:extLst>
              <a:ext uri="{FF2B5EF4-FFF2-40B4-BE49-F238E27FC236}">
                <a16:creationId xmlns:a16="http://schemas.microsoft.com/office/drawing/2014/main" id="{50CEDDFB-1409-4A37-BE62-60C08686E4CC}"/>
              </a:ext>
            </a:extLst>
          </p:cNvPr>
          <p:cNvSpPr txBox="1"/>
          <p:nvPr/>
        </p:nvSpPr>
        <p:spPr>
          <a:xfrm>
            <a:off x="5745088" y="6527700"/>
            <a:ext cx="4065537" cy="307777"/>
          </a:xfrm>
          <a:prstGeom prst="rect">
            <a:avLst/>
          </a:prstGeom>
          <a:noFill/>
        </p:spPr>
        <p:txBody>
          <a:bodyPr wrap="none" rtlCol="0">
            <a:spAutoFit/>
          </a:bodyPr>
          <a:lstStyle/>
          <a:p>
            <a:r>
              <a:rPr kumimoji="1" lang="en-US" altLang="ja-JP" dirty="0" err="1"/>
              <a:t>OpenChain</a:t>
            </a:r>
            <a:r>
              <a:rPr kumimoji="1" lang="en-US" altLang="ja-JP" dirty="0"/>
              <a:t> Japan WG / Licensed under CC0 1.0</a:t>
            </a:r>
            <a:endParaRPr kumimoji="1"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a:solidFill>
                  <a:srgbClr val="D2533C"/>
                </a:solidFill>
                <a:latin typeface="+mj-ea"/>
                <a:ea typeface="+mj-ea"/>
              </a:rPr>
              <a:t>Leaders of OpenChain Project</a:t>
            </a:r>
            <a:endParaRPr lang="en-US" sz="4000" b="0" i="0" u="none" strike="noStrike" cap="none" dirty="0">
              <a:solidFill>
                <a:srgbClr val="D2533C"/>
              </a:solidFill>
              <a:latin typeface="+mj-ea"/>
              <a:ea typeface="+mj-ea"/>
              <a:cs typeface="Roboto"/>
              <a:sym typeface="Roboto"/>
            </a:endParaRPr>
          </a:p>
        </p:txBody>
      </p:sp>
      <p:graphicFrame>
        <p:nvGraphicFramePr>
          <p:cNvPr id="3" name="表 3">
            <a:extLst>
              <a:ext uri="{FF2B5EF4-FFF2-40B4-BE49-F238E27FC236}">
                <a16:creationId xmlns:a16="http://schemas.microsoft.com/office/drawing/2014/main" id="{87364388-92C1-425E-9117-167B88AF4D89}"/>
              </a:ext>
            </a:extLst>
          </p:cNvPr>
          <p:cNvGraphicFramePr>
            <a:graphicFrameLocks noGrp="1"/>
          </p:cNvGraphicFramePr>
          <p:nvPr>
            <p:extLst>
              <p:ext uri="{D42A27DB-BD31-4B8C-83A1-F6EECF244321}">
                <p14:modId xmlns:p14="http://schemas.microsoft.com/office/powerpoint/2010/main" val="4249783088"/>
              </p:ext>
            </p:extLst>
          </p:nvPr>
        </p:nvGraphicFramePr>
        <p:xfrm>
          <a:off x="272480" y="1538604"/>
          <a:ext cx="9433047" cy="5058748"/>
        </p:xfrm>
        <a:graphic>
          <a:graphicData uri="http://schemas.openxmlformats.org/drawingml/2006/table">
            <a:tbl>
              <a:tblPr firstRow="1" bandRow="1">
                <a:tableStyleId>{F4F82D48-C7AC-4557-B803-6118D1D7CCD9}</a:tableStyleId>
              </a:tblPr>
              <a:tblGrid>
                <a:gridCol w="3144349">
                  <a:extLst>
                    <a:ext uri="{9D8B030D-6E8A-4147-A177-3AD203B41FA5}">
                      <a16:colId xmlns:a16="http://schemas.microsoft.com/office/drawing/2014/main" val="660228608"/>
                    </a:ext>
                  </a:extLst>
                </a:gridCol>
                <a:gridCol w="3144349">
                  <a:extLst>
                    <a:ext uri="{9D8B030D-6E8A-4147-A177-3AD203B41FA5}">
                      <a16:colId xmlns:a16="http://schemas.microsoft.com/office/drawing/2014/main" val="2782887646"/>
                    </a:ext>
                  </a:extLst>
                </a:gridCol>
                <a:gridCol w="3144349">
                  <a:extLst>
                    <a:ext uri="{9D8B030D-6E8A-4147-A177-3AD203B41FA5}">
                      <a16:colId xmlns:a16="http://schemas.microsoft.com/office/drawing/2014/main" val="1093927543"/>
                    </a:ext>
                  </a:extLst>
                </a:gridCol>
              </a:tblGrid>
              <a:tr h="5058748">
                <a:tc>
                  <a:txBody>
                    <a:bodyPr/>
                    <a:lstStyle/>
                    <a:p>
                      <a:pPr algn="ctr"/>
                      <a:r>
                        <a:rPr kumimoji="1" lang="en-US" altLang="ja-JP" sz="2000" dirty="0"/>
                        <a:t>Work Team Leads</a:t>
                      </a:r>
                      <a:endParaRPr kumimoji="1" lang="ja-JP" altLang="en-US" sz="2000" dirty="0"/>
                    </a:p>
                  </a:txBody>
                  <a:tcPr/>
                </a:tc>
                <a:tc>
                  <a:txBody>
                    <a:bodyPr/>
                    <a:lstStyle/>
                    <a:p>
                      <a:pPr algn="ctr"/>
                      <a:r>
                        <a:rPr kumimoji="1" lang="en-US" altLang="ja-JP" sz="2000" dirty="0"/>
                        <a:t>Governing Board</a:t>
                      </a:r>
                      <a:endParaRPr kumimoji="1" lang="ja-JP" altLang="en-US" sz="2000" dirty="0"/>
                    </a:p>
                  </a:txBody>
                  <a:tcPr/>
                </a:tc>
                <a:tc>
                  <a:txBody>
                    <a:bodyPr/>
                    <a:lstStyle/>
                    <a:p>
                      <a:pPr algn="ctr"/>
                      <a:r>
                        <a:rPr kumimoji="1" lang="en-US" altLang="ja-JP" sz="2000" dirty="0"/>
                        <a:t>General Manager</a:t>
                      </a:r>
                      <a:endParaRPr kumimoji="1" lang="ja-JP" altLang="en-US" sz="2000" dirty="0"/>
                    </a:p>
                  </a:txBody>
                  <a:tcPr/>
                </a:tc>
                <a:extLst>
                  <a:ext uri="{0D108BD9-81ED-4DB2-BD59-A6C34878D82A}">
                    <a16:rowId xmlns:a16="http://schemas.microsoft.com/office/drawing/2014/main" val="678978848"/>
                  </a:ext>
                </a:extLst>
              </a:tr>
            </a:tbl>
          </a:graphicData>
        </a:graphic>
      </p:graphicFrame>
      <p:sp>
        <p:nvSpPr>
          <p:cNvPr id="10" name="テキスト ボックス 9">
            <a:extLst>
              <a:ext uri="{FF2B5EF4-FFF2-40B4-BE49-F238E27FC236}">
                <a16:creationId xmlns:a16="http://schemas.microsoft.com/office/drawing/2014/main" id="{5E80D9E1-D139-4E7C-9F8E-7D7C66FC0BC4}"/>
              </a:ext>
            </a:extLst>
          </p:cNvPr>
          <p:cNvSpPr txBox="1"/>
          <p:nvPr/>
        </p:nvSpPr>
        <p:spPr>
          <a:xfrm>
            <a:off x="302162" y="5973000"/>
            <a:ext cx="3024335" cy="577081"/>
          </a:xfrm>
          <a:prstGeom prst="rect">
            <a:avLst/>
          </a:prstGeom>
          <a:noFill/>
        </p:spPr>
        <p:txBody>
          <a:bodyPr wrap="square" rtlCol="0">
            <a:spAutoFit/>
          </a:bodyPr>
          <a:lstStyle/>
          <a:p>
            <a:r>
              <a:rPr kumimoji="1" lang="en-US" altLang="ja-JP" sz="1050" dirty="0"/>
              <a:t>See </a:t>
            </a:r>
            <a:r>
              <a:rPr kumimoji="1" lang="en-US" altLang="ja-JP" sz="1050" dirty="0">
                <a:hlinkClick r:id="rId3"/>
              </a:rPr>
              <a:t>https://www.openchainproject.org/about/leaders</a:t>
            </a:r>
            <a:r>
              <a:rPr kumimoji="1" lang="en-US" altLang="ja-JP" sz="1050" dirty="0"/>
              <a:t> for other community leaders.</a:t>
            </a:r>
            <a:endParaRPr kumimoji="1" lang="ja-JP" altLang="en-US" sz="1050" dirty="0"/>
          </a:p>
        </p:txBody>
      </p:sp>
      <p:sp>
        <p:nvSpPr>
          <p:cNvPr id="12" name="テキスト ボックス 11">
            <a:extLst>
              <a:ext uri="{FF2B5EF4-FFF2-40B4-BE49-F238E27FC236}">
                <a16:creationId xmlns:a16="http://schemas.microsoft.com/office/drawing/2014/main" id="{1B53C2D0-2F8F-4241-87E4-6BEB9D5AA765}"/>
              </a:ext>
            </a:extLst>
          </p:cNvPr>
          <p:cNvSpPr txBox="1"/>
          <p:nvPr/>
        </p:nvSpPr>
        <p:spPr>
          <a:xfrm>
            <a:off x="1368923" y="2136053"/>
            <a:ext cx="1966329" cy="677108"/>
          </a:xfrm>
          <a:prstGeom prst="rect">
            <a:avLst/>
          </a:prstGeom>
          <a:noFill/>
        </p:spPr>
        <p:txBody>
          <a:bodyPr wrap="square" rtlCol="0">
            <a:spAutoFit/>
          </a:bodyPr>
          <a:lstStyle/>
          <a:p>
            <a:r>
              <a:rPr kumimoji="1" lang="en-US" altLang="ja-JP" dirty="0"/>
              <a:t>Mark </a:t>
            </a:r>
            <a:r>
              <a:rPr kumimoji="1" lang="en-US" altLang="ja-JP" dirty="0" err="1"/>
              <a:t>Gisi</a:t>
            </a:r>
            <a:endParaRPr kumimoji="1" lang="en-US" altLang="ja-JP" dirty="0"/>
          </a:p>
          <a:p>
            <a:r>
              <a:rPr kumimoji="1" lang="en-US" altLang="ja-JP" sz="1200" dirty="0">
                <a:solidFill>
                  <a:schemeClr val="tx1"/>
                </a:solidFill>
              </a:rPr>
              <a:t>Specification Work Team </a:t>
            </a:r>
            <a:r>
              <a:rPr kumimoji="1" lang="en-US" altLang="ja-JP" sz="1200" dirty="0"/>
              <a:t>Chair </a:t>
            </a:r>
          </a:p>
        </p:txBody>
      </p:sp>
      <p:sp>
        <p:nvSpPr>
          <p:cNvPr id="13" name="テキスト ボックス 12">
            <a:extLst>
              <a:ext uri="{FF2B5EF4-FFF2-40B4-BE49-F238E27FC236}">
                <a16:creationId xmlns:a16="http://schemas.microsoft.com/office/drawing/2014/main" id="{AD95AC3D-E154-4935-83BD-50691C5686BF}"/>
              </a:ext>
            </a:extLst>
          </p:cNvPr>
          <p:cNvSpPr txBox="1"/>
          <p:nvPr/>
        </p:nvSpPr>
        <p:spPr>
          <a:xfrm>
            <a:off x="3914870" y="3721833"/>
            <a:ext cx="2015295" cy="553998"/>
          </a:xfrm>
          <a:prstGeom prst="rect">
            <a:avLst/>
          </a:prstGeom>
          <a:noFill/>
        </p:spPr>
        <p:txBody>
          <a:bodyPr wrap="none" rtlCol="0">
            <a:spAutoFit/>
          </a:bodyPr>
          <a:lstStyle/>
          <a:p>
            <a:r>
              <a:rPr kumimoji="1" lang="en-US" altLang="ja-JP" sz="1600" dirty="0"/>
              <a:t>David Marr</a:t>
            </a:r>
          </a:p>
          <a:p>
            <a:r>
              <a:rPr kumimoji="1" lang="en-US" altLang="ja-JP" dirty="0"/>
              <a:t>Governing Board Chair</a:t>
            </a:r>
            <a:endParaRPr kumimoji="1" lang="ja-JP" altLang="en-US" dirty="0"/>
          </a:p>
        </p:txBody>
      </p:sp>
      <p:sp>
        <p:nvSpPr>
          <p:cNvPr id="14" name="テキスト ボックス 13">
            <a:extLst>
              <a:ext uri="{FF2B5EF4-FFF2-40B4-BE49-F238E27FC236}">
                <a16:creationId xmlns:a16="http://schemas.microsoft.com/office/drawing/2014/main" id="{578929A0-D4E3-4DF2-AB0E-BEDDFA78EC74}"/>
              </a:ext>
            </a:extLst>
          </p:cNvPr>
          <p:cNvSpPr txBox="1"/>
          <p:nvPr/>
        </p:nvSpPr>
        <p:spPr>
          <a:xfrm>
            <a:off x="7338142" y="3721833"/>
            <a:ext cx="1709122" cy="553998"/>
          </a:xfrm>
          <a:prstGeom prst="rect">
            <a:avLst/>
          </a:prstGeom>
          <a:noFill/>
        </p:spPr>
        <p:txBody>
          <a:bodyPr wrap="none" rtlCol="0">
            <a:spAutoFit/>
          </a:bodyPr>
          <a:lstStyle/>
          <a:p>
            <a:r>
              <a:rPr lang="en-US" altLang="ja-JP" sz="1600" dirty="0">
                <a:solidFill>
                  <a:schemeClr val="tx1"/>
                </a:solidFill>
              </a:rPr>
              <a:t>Shane Coughlan</a:t>
            </a:r>
          </a:p>
          <a:p>
            <a:r>
              <a:rPr lang="en-US" altLang="ja-JP" dirty="0">
                <a:solidFill>
                  <a:schemeClr val="tx1"/>
                </a:solidFill>
              </a:rPr>
              <a:t>General Manager</a:t>
            </a:r>
            <a:endParaRPr kumimoji="1" lang="ja-JP" altLang="en-US" dirty="0">
              <a:solidFill>
                <a:schemeClr val="tx1"/>
              </a:solidFill>
            </a:endParaRPr>
          </a:p>
        </p:txBody>
      </p:sp>
      <p:sp>
        <p:nvSpPr>
          <p:cNvPr id="15" name="テキスト ボックス 14">
            <a:extLst>
              <a:ext uri="{FF2B5EF4-FFF2-40B4-BE49-F238E27FC236}">
                <a16:creationId xmlns:a16="http://schemas.microsoft.com/office/drawing/2014/main" id="{C7F404DE-AA2F-4D8B-B8F1-3FAAF1CD59FC}"/>
              </a:ext>
            </a:extLst>
          </p:cNvPr>
          <p:cNvSpPr txBox="1"/>
          <p:nvPr/>
        </p:nvSpPr>
        <p:spPr>
          <a:xfrm>
            <a:off x="1376215" y="3151990"/>
            <a:ext cx="1943161" cy="677108"/>
          </a:xfrm>
          <a:prstGeom prst="rect">
            <a:avLst/>
          </a:prstGeom>
          <a:noFill/>
        </p:spPr>
        <p:txBody>
          <a:bodyPr wrap="none" rtlCol="0">
            <a:spAutoFit/>
          </a:bodyPr>
          <a:lstStyle/>
          <a:p>
            <a:r>
              <a:rPr kumimoji="1" lang="en-US" altLang="ja-JP" dirty="0"/>
              <a:t>Miriam </a:t>
            </a:r>
            <a:r>
              <a:rPr kumimoji="1" lang="en-US" altLang="ja-JP" dirty="0" err="1"/>
              <a:t>Ballhausen</a:t>
            </a:r>
            <a:endParaRPr kumimoji="1" lang="en-US" altLang="ja-JP" dirty="0"/>
          </a:p>
          <a:p>
            <a:r>
              <a:rPr kumimoji="1" lang="en-US" altLang="ja-JP" sz="1200" dirty="0">
                <a:solidFill>
                  <a:schemeClr val="tx1"/>
                </a:solidFill>
              </a:rPr>
              <a:t>Conformance Work Team</a:t>
            </a:r>
            <a:endParaRPr kumimoji="1" lang="ja-JP" altLang="en-US" sz="1200" dirty="0">
              <a:solidFill>
                <a:schemeClr val="tx1"/>
              </a:solidFill>
            </a:endParaRPr>
          </a:p>
          <a:p>
            <a:r>
              <a:rPr kumimoji="1" lang="en-US" altLang="ja-JP" sz="1200" dirty="0"/>
              <a:t>Chair</a:t>
            </a:r>
            <a:endParaRPr kumimoji="1" lang="ja-JP" altLang="en-US" sz="1200" dirty="0"/>
          </a:p>
        </p:txBody>
      </p:sp>
      <p:sp>
        <p:nvSpPr>
          <p:cNvPr id="16" name="テキスト ボックス 15">
            <a:extLst>
              <a:ext uri="{FF2B5EF4-FFF2-40B4-BE49-F238E27FC236}">
                <a16:creationId xmlns:a16="http://schemas.microsoft.com/office/drawing/2014/main" id="{F9C5773D-3261-453C-896F-06E9332885DE}"/>
              </a:ext>
            </a:extLst>
          </p:cNvPr>
          <p:cNvSpPr txBox="1"/>
          <p:nvPr/>
        </p:nvSpPr>
        <p:spPr>
          <a:xfrm>
            <a:off x="1368957" y="4157073"/>
            <a:ext cx="1931998" cy="677108"/>
          </a:xfrm>
          <a:prstGeom prst="rect">
            <a:avLst/>
          </a:prstGeom>
          <a:noFill/>
        </p:spPr>
        <p:txBody>
          <a:bodyPr wrap="square" rtlCol="0">
            <a:spAutoFit/>
          </a:bodyPr>
          <a:lstStyle/>
          <a:p>
            <a:r>
              <a:rPr kumimoji="1" lang="en-US" altLang="ja-JP" dirty="0" err="1"/>
              <a:t>Alexios</a:t>
            </a:r>
            <a:r>
              <a:rPr kumimoji="1" lang="en-US" altLang="ja-JP" dirty="0"/>
              <a:t> </a:t>
            </a:r>
            <a:r>
              <a:rPr kumimoji="1" lang="en-US" altLang="ja-JP" dirty="0" err="1"/>
              <a:t>Zavras</a:t>
            </a:r>
            <a:endParaRPr kumimoji="1" lang="en-US" altLang="ja-JP" dirty="0"/>
          </a:p>
          <a:p>
            <a:r>
              <a:rPr kumimoji="1" lang="en-US" altLang="ja-JP" sz="1200" dirty="0"/>
              <a:t>Curriculum Work Team Chair</a:t>
            </a:r>
          </a:p>
        </p:txBody>
      </p:sp>
      <p:sp>
        <p:nvSpPr>
          <p:cNvPr id="17" name="テキスト ボックス 16">
            <a:extLst>
              <a:ext uri="{FF2B5EF4-FFF2-40B4-BE49-F238E27FC236}">
                <a16:creationId xmlns:a16="http://schemas.microsoft.com/office/drawing/2014/main" id="{AEEBE8F2-D06F-4DBF-8C74-3C329DFAA1B6}"/>
              </a:ext>
            </a:extLst>
          </p:cNvPr>
          <p:cNvSpPr txBox="1"/>
          <p:nvPr/>
        </p:nvSpPr>
        <p:spPr>
          <a:xfrm>
            <a:off x="1360168" y="5184075"/>
            <a:ext cx="1931998" cy="677108"/>
          </a:xfrm>
          <a:prstGeom prst="rect">
            <a:avLst/>
          </a:prstGeom>
          <a:noFill/>
        </p:spPr>
        <p:txBody>
          <a:bodyPr wrap="square" rtlCol="0">
            <a:spAutoFit/>
          </a:bodyPr>
          <a:lstStyle/>
          <a:p>
            <a:r>
              <a:rPr kumimoji="1" lang="en-US" altLang="ja-JP" dirty="0"/>
              <a:t>Masato</a:t>
            </a:r>
            <a:r>
              <a:rPr kumimoji="1" lang="ja-JP" altLang="en-US" dirty="0"/>
              <a:t> </a:t>
            </a:r>
            <a:r>
              <a:rPr kumimoji="1" lang="en-US" altLang="ja-JP" dirty="0"/>
              <a:t>Endo</a:t>
            </a:r>
          </a:p>
          <a:p>
            <a:r>
              <a:rPr kumimoji="1" lang="en-US" altLang="ja-JP" sz="1200" dirty="0"/>
              <a:t>Automotive Work Team Chair</a:t>
            </a:r>
          </a:p>
        </p:txBody>
      </p:sp>
      <p:sp>
        <p:nvSpPr>
          <p:cNvPr id="18" name="テキスト ボックス 17">
            <a:extLst>
              <a:ext uri="{FF2B5EF4-FFF2-40B4-BE49-F238E27FC236}">
                <a16:creationId xmlns:a16="http://schemas.microsoft.com/office/drawing/2014/main" id="{5E3DF84C-A4BF-4478-830A-D7A7C8A8FD04}"/>
              </a:ext>
            </a:extLst>
          </p:cNvPr>
          <p:cNvSpPr txBox="1"/>
          <p:nvPr/>
        </p:nvSpPr>
        <p:spPr>
          <a:xfrm>
            <a:off x="4023696" y="5835138"/>
            <a:ext cx="1895071" cy="338554"/>
          </a:xfrm>
          <a:prstGeom prst="rect">
            <a:avLst/>
          </a:prstGeom>
          <a:noFill/>
        </p:spPr>
        <p:txBody>
          <a:bodyPr wrap="none" rtlCol="0">
            <a:spAutoFit/>
          </a:bodyPr>
          <a:lstStyle/>
          <a:p>
            <a:r>
              <a:rPr kumimoji="1" lang="en-US" altLang="ja-JP" sz="1600" dirty="0"/>
              <a:t>Platinum Members</a:t>
            </a:r>
            <a:endParaRPr kumimoji="1" lang="ja-JP" altLang="en-US" dirty="0"/>
          </a:p>
        </p:txBody>
      </p:sp>
      <p:pic>
        <p:nvPicPr>
          <p:cNvPr id="19" name="Picture 5">
            <a:extLst>
              <a:ext uri="{FF2B5EF4-FFF2-40B4-BE49-F238E27FC236}">
                <a16:creationId xmlns:a16="http://schemas.microsoft.com/office/drawing/2014/main" id="{A05895CE-77F9-4B03-9D97-C724C8E8A9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0633" y="4735545"/>
            <a:ext cx="2628900" cy="1460500"/>
          </a:xfrm>
          <a:prstGeom prst="rect">
            <a:avLst/>
          </a:prstGeom>
        </p:spPr>
      </p:pic>
      <p:pic>
        <p:nvPicPr>
          <p:cNvPr id="24" name="図 23">
            <a:extLst>
              <a:ext uri="{FF2B5EF4-FFF2-40B4-BE49-F238E27FC236}">
                <a16:creationId xmlns:a16="http://schemas.microsoft.com/office/drawing/2014/main" id="{02A0D2F1-8EFA-422B-8397-D02D925A8163}"/>
              </a:ext>
            </a:extLst>
          </p:cNvPr>
          <p:cNvPicPr>
            <a:picLocks noChangeAspect="1"/>
          </p:cNvPicPr>
          <p:nvPr/>
        </p:nvPicPr>
        <p:blipFill>
          <a:blip r:embed="rId5"/>
          <a:stretch>
            <a:fillRect/>
          </a:stretch>
        </p:blipFill>
        <p:spPr>
          <a:xfrm>
            <a:off x="4273079" y="2117998"/>
            <a:ext cx="1447874" cy="1447874"/>
          </a:xfrm>
          <a:prstGeom prst="rect">
            <a:avLst/>
          </a:prstGeom>
        </p:spPr>
      </p:pic>
      <p:pic>
        <p:nvPicPr>
          <p:cNvPr id="25" name="図 24">
            <a:extLst>
              <a:ext uri="{FF2B5EF4-FFF2-40B4-BE49-F238E27FC236}">
                <a16:creationId xmlns:a16="http://schemas.microsoft.com/office/drawing/2014/main" id="{874027C0-B142-42F1-B512-0A207844E345}"/>
              </a:ext>
            </a:extLst>
          </p:cNvPr>
          <p:cNvPicPr>
            <a:picLocks noChangeAspect="1"/>
          </p:cNvPicPr>
          <p:nvPr/>
        </p:nvPicPr>
        <p:blipFill>
          <a:blip r:embed="rId6"/>
          <a:stretch>
            <a:fillRect/>
          </a:stretch>
        </p:blipFill>
        <p:spPr>
          <a:xfrm>
            <a:off x="7411146" y="2133512"/>
            <a:ext cx="1447874" cy="1447874"/>
          </a:xfrm>
          <a:prstGeom prst="rect">
            <a:avLst/>
          </a:prstGeom>
        </p:spPr>
      </p:pic>
      <p:pic>
        <p:nvPicPr>
          <p:cNvPr id="26" name="図 25">
            <a:extLst>
              <a:ext uri="{FF2B5EF4-FFF2-40B4-BE49-F238E27FC236}">
                <a16:creationId xmlns:a16="http://schemas.microsoft.com/office/drawing/2014/main" id="{7CFE5E67-A972-47D1-B355-0EDE5DBA829E}"/>
              </a:ext>
            </a:extLst>
          </p:cNvPr>
          <p:cNvPicPr>
            <a:picLocks noChangeAspect="1"/>
          </p:cNvPicPr>
          <p:nvPr/>
        </p:nvPicPr>
        <p:blipFill>
          <a:blip r:embed="rId7"/>
          <a:stretch>
            <a:fillRect/>
          </a:stretch>
        </p:blipFill>
        <p:spPr>
          <a:xfrm>
            <a:off x="461768" y="2013601"/>
            <a:ext cx="914447" cy="914447"/>
          </a:xfrm>
          <a:prstGeom prst="rect">
            <a:avLst/>
          </a:prstGeom>
        </p:spPr>
      </p:pic>
      <p:pic>
        <p:nvPicPr>
          <p:cNvPr id="27" name="図 26">
            <a:extLst>
              <a:ext uri="{FF2B5EF4-FFF2-40B4-BE49-F238E27FC236}">
                <a16:creationId xmlns:a16="http://schemas.microsoft.com/office/drawing/2014/main" id="{013EC4DD-5A20-4FC9-A9FB-5F23BEF9D6A3}"/>
              </a:ext>
            </a:extLst>
          </p:cNvPr>
          <p:cNvPicPr>
            <a:picLocks noChangeAspect="1"/>
          </p:cNvPicPr>
          <p:nvPr/>
        </p:nvPicPr>
        <p:blipFill>
          <a:blip r:embed="rId8"/>
          <a:stretch>
            <a:fillRect/>
          </a:stretch>
        </p:blipFill>
        <p:spPr>
          <a:xfrm>
            <a:off x="454476" y="3028951"/>
            <a:ext cx="914447" cy="914447"/>
          </a:xfrm>
          <a:prstGeom prst="rect">
            <a:avLst/>
          </a:prstGeom>
        </p:spPr>
      </p:pic>
      <p:pic>
        <p:nvPicPr>
          <p:cNvPr id="28" name="図 27">
            <a:extLst>
              <a:ext uri="{FF2B5EF4-FFF2-40B4-BE49-F238E27FC236}">
                <a16:creationId xmlns:a16="http://schemas.microsoft.com/office/drawing/2014/main" id="{EAC7498F-73BD-488A-8918-D651A2DA824F}"/>
              </a:ext>
            </a:extLst>
          </p:cNvPr>
          <p:cNvPicPr>
            <a:picLocks noChangeAspect="1"/>
          </p:cNvPicPr>
          <p:nvPr/>
        </p:nvPicPr>
        <p:blipFill>
          <a:blip r:embed="rId9"/>
          <a:stretch>
            <a:fillRect/>
          </a:stretch>
        </p:blipFill>
        <p:spPr>
          <a:xfrm>
            <a:off x="461769" y="4044301"/>
            <a:ext cx="914446" cy="914446"/>
          </a:xfrm>
          <a:prstGeom prst="rect">
            <a:avLst/>
          </a:prstGeom>
        </p:spPr>
      </p:pic>
      <p:pic>
        <p:nvPicPr>
          <p:cNvPr id="4" name="図 3">
            <a:extLst>
              <a:ext uri="{FF2B5EF4-FFF2-40B4-BE49-F238E27FC236}">
                <a16:creationId xmlns:a16="http://schemas.microsoft.com/office/drawing/2014/main" id="{D35BEE01-8F3B-46EF-8F73-91680DD91DE1}"/>
              </a:ext>
            </a:extLst>
          </p:cNvPr>
          <p:cNvPicPr>
            <a:picLocks noChangeAspect="1"/>
          </p:cNvPicPr>
          <p:nvPr/>
        </p:nvPicPr>
        <p:blipFill>
          <a:blip r:embed="rId10"/>
          <a:stretch>
            <a:fillRect/>
          </a:stretch>
        </p:blipFill>
        <p:spPr>
          <a:xfrm>
            <a:off x="449027" y="5054557"/>
            <a:ext cx="911141" cy="911141"/>
          </a:xfrm>
          <a:prstGeom prst="rect">
            <a:avLst/>
          </a:prstGeom>
        </p:spPr>
      </p:pic>
      <p:pic>
        <p:nvPicPr>
          <p:cNvPr id="6" name="図 5">
            <a:extLst>
              <a:ext uri="{FF2B5EF4-FFF2-40B4-BE49-F238E27FC236}">
                <a16:creationId xmlns:a16="http://schemas.microsoft.com/office/drawing/2014/main" id="{1699A6D7-FBC3-42D1-BE7D-E27CE6BE2ED9}"/>
              </a:ext>
            </a:extLst>
          </p:cNvPr>
          <p:cNvPicPr>
            <a:picLocks noChangeAspect="1"/>
          </p:cNvPicPr>
          <p:nvPr/>
        </p:nvPicPr>
        <p:blipFill>
          <a:blip r:embed="rId11"/>
          <a:stretch>
            <a:fillRect/>
          </a:stretch>
        </p:blipFill>
        <p:spPr>
          <a:xfrm>
            <a:off x="3454159" y="4541199"/>
            <a:ext cx="3085714" cy="1028571"/>
          </a:xfrm>
          <a:prstGeom prst="rect">
            <a:avLst/>
          </a:prstGeom>
        </p:spPr>
      </p:pic>
    </p:spTree>
    <p:extLst>
      <p:ext uri="{BB962C8B-B14F-4D97-AF65-F5344CB8AC3E}">
        <p14:creationId xmlns:p14="http://schemas.microsoft.com/office/powerpoint/2010/main" val="1705440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a:solidFill>
                  <a:srgbClr val="D2533C"/>
                </a:solidFill>
                <a:latin typeface="+mj-ea"/>
                <a:ea typeface="+mj-ea"/>
              </a:rPr>
              <a:t>OpenChain Project</a:t>
            </a:r>
            <a:endParaRPr lang="en-US" sz="4000" b="0" i="0" u="none" strike="noStrike" cap="none" dirty="0">
              <a:solidFill>
                <a:srgbClr val="D2533C"/>
              </a:solidFill>
              <a:latin typeface="+mj-ea"/>
              <a:ea typeface="+mj-ea"/>
              <a:cs typeface="Roboto"/>
              <a:sym typeface="Roboto"/>
            </a:endParaRPr>
          </a:p>
        </p:txBody>
      </p:sp>
      <p:sp>
        <p:nvSpPr>
          <p:cNvPr id="33" name="Shape 76">
            <a:extLst>
              <a:ext uri="{FF2B5EF4-FFF2-40B4-BE49-F238E27FC236}">
                <a16:creationId xmlns:a16="http://schemas.microsoft.com/office/drawing/2014/main" id="{549EFF36-E980-4170-87F3-9936BDD384E2}"/>
              </a:ext>
            </a:extLst>
          </p:cNvPr>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Roboto" panose="020B0600070205080204" charset="0"/>
                <a:ea typeface="Roboto" panose="020B0600070205080204" charset="0"/>
              </a:rPr>
              <a:t>Website: </a:t>
            </a:r>
            <a:r>
              <a:rPr lang="en-US" altLang="ja-JP" dirty="0">
                <a:latin typeface="Roboto" panose="020B0600070205080204" charset="0"/>
                <a:ea typeface="Roboto" panose="020B0600070205080204" charset="0"/>
                <a:hlinkClick r:id="rId3"/>
              </a:rPr>
              <a:t>https://www.openchainproject.org/</a:t>
            </a:r>
            <a:endParaRPr lang="en-US" altLang="ja-JP" dirty="0">
              <a:latin typeface="Roboto" panose="020B0600070205080204" charset="0"/>
              <a:ea typeface="Roboto" panose="020B0600070205080204" charset="0"/>
            </a:endParaRPr>
          </a:p>
          <a:p>
            <a:pPr marL="342900" lvl="0" indent="-342900">
              <a:buFont typeface="Wingdings" pitchFamily="2" charset="2"/>
              <a:buChar char="u"/>
            </a:pPr>
            <a:r>
              <a:rPr lang="en-US" altLang="ja-JP" dirty="0"/>
              <a:t>Mailing List: </a:t>
            </a:r>
            <a:r>
              <a:rPr lang="en-US" altLang="ja-JP" dirty="0">
                <a:hlinkClick r:id="rId4"/>
              </a:rPr>
              <a:t>https://lists.openchainproject.org/g/main</a:t>
            </a:r>
            <a:endParaRPr lang="en-US" altLang="ja-JP" dirty="0"/>
          </a:p>
          <a:p>
            <a:pPr marL="1076325" lvl="0" indent="-342900">
              <a:buFont typeface="Wingdings" panose="05000000000000000000" pitchFamily="2" charset="2"/>
              <a:buChar char="ü"/>
            </a:pPr>
            <a:r>
              <a:rPr lang="en-US" altLang="ja-JP" dirty="0"/>
              <a:t>OpenChain Project Main</a:t>
            </a:r>
          </a:p>
          <a:p>
            <a:pPr marL="1076325" lvl="0" indent="-342900">
              <a:buFont typeface="Wingdings" panose="05000000000000000000" pitchFamily="2" charset="2"/>
              <a:buChar char="ü"/>
            </a:pPr>
            <a:r>
              <a:rPr lang="en-US" altLang="ja-JP" dirty="0"/>
              <a:t>Specification</a:t>
            </a:r>
          </a:p>
          <a:p>
            <a:pPr marL="342900" lvl="0" indent="-342900">
              <a:buFont typeface="Wingdings" pitchFamily="2" charset="2"/>
              <a:buChar char="u"/>
            </a:pPr>
            <a:r>
              <a:rPr lang="en-US" altLang="ja-JP" dirty="0">
                <a:latin typeface="Roboto" panose="020B0600070205080204" charset="0"/>
                <a:ea typeface="Roboto" panose="020B0600070205080204" charset="0"/>
              </a:rPr>
              <a:t>Work Team Conference Call </a:t>
            </a:r>
            <a:r>
              <a:rPr lang="en-US" altLang="ja-JP" dirty="0">
                <a:latin typeface="+mn-ea"/>
                <a:ea typeface="+mn-ea"/>
              </a:rPr>
              <a:t>(</a:t>
            </a:r>
            <a:r>
              <a:rPr lang="ja-JP" altLang="en-US" dirty="0">
                <a:latin typeface="+mn-ea"/>
                <a:ea typeface="+mn-ea"/>
              </a:rPr>
              <a:t>電話会議</a:t>
            </a:r>
            <a:r>
              <a:rPr lang="en-US" altLang="ja-JP" dirty="0">
                <a:latin typeface="+mn-ea"/>
                <a:ea typeface="+mn-ea"/>
              </a:rPr>
              <a:t>)</a:t>
            </a:r>
          </a:p>
          <a:p>
            <a:pPr marL="628650" lvl="0" indent="0">
              <a:buNone/>
            </a:pPr>
            <a:r>
              <a:rPr lang="en-US" altLang="ja-JP" dirty="0">
                <a:latin typeface="Roboto" panose="020B0600070205080204" charset="0"/>
                <a:ea typeface="Roboto" panose="020B0600070205080204" charset="0"/>
                <a:hlinkClick r:id="rId5"/>
              </a:rPr>
              <a:t>https://www.uberconference.com/room/openchainproject</a:t>
            </a:r>
            <a:endParaRPr lang="en-US" altLang="ja-JP" dirty="0">
              <a:latin typeface="Roboto" panose="020B0600070205080204" charset="0"/>
              <a:ea typeface="Roboto" panose="020B0600070205080204" charset="0"/>
            </a:endParaRPr>
          </a:p>
          <a:p>
            <a:pPr marL="1057275" indent="-342900">
              <a:buFont typeface="Wingdings" panose="05000000000000000000" pitchFamily="2" charset="2"/>
              <a:buChar char="ü"/>
            </a:pPr>
            <a:r>
              <a:rPr lang="ja-JP" altLang="en-US" dirty="0">
                <a:latin typeface="+mn-ea"/>
                <a:ea typeface="+mn-ea"/>
              </a:rPr>
              <a:t>米国西海岸時間　第１月曜日 </a:t>
            </a:r>
            <a:r>
              <a:rPr lang="en-US" altLang="ja-JP" dirty="0">
                <a:latin typeface="+mn-ea"/>
                <a:ea typeface="+mn-ea"/>
              </a:rPr>
              <a:t>9AM</a:t>
            </a:r>
          </a:p>
          <a:p>
            <a:pPr marL="1076325" indent="0">
              <a:buNone/>
            </a:pPr>
            <a:r>
              <a:rPr lang="ja-JP" altLang="en-US" dirty="0">
                <a:latin typeface="+mn-ea"/>
                <a:ea typeface="+mn-ea"/>
              </a:rPr>
              <a:t>日本時間 午前</a:t>
            </a:r>
            <a:r>
              <a:rPr lang="en-US" altLang="ja-JP" dirty="0">
                <a:latin typeface="+mn-ea"/>
                <a:ea typeface="+mn-ea"/>
              </a:rPr>
              <a:t>1</a:t>
            </a:r>
            <a:r>
              <a:rPr lang="ja-JP" altLang="en-US" dirty="0">
                <a:latin typeface="+mn-ea"/>
                <a:ea typeface="+mn-ea"/>
              </a:rPr>
              <a:t>時</a:t>
            </a:r>
            <a:r>
              <a:rPr lang="en-US" altLang="ja-JP" dirty="0">
                <a:latin typeface="+mn-ea"/>
                <a:ea typeface="+mn-ea"/>
              </a:rPr>
              <a:t>(</a:t>
            </a:r>
            <a:r>
              <a:rPr lang="ja-JP" altLang="en-US" dirty="0">
                <a:latin typeface="+mn-ea"/>
                <a:ea typeface="+mn-ea"/>
              </a:rPr>
              <a:t>夏季</a:t>
            </a:r>
            <a:r>
              <a:rPr lang="en-US" altLang="ja-JP" dirty="0">
                <a:latin typeface="+mn-ea"/>
                <a:ea typeface="+mn-ea"/>
              </a:rPr>
              <a:t>)</a:t>
            </a:r>
            <a:r>
              <a:rPr lang="ja-JP" altLang="en-US" dirty="0">
                <a:latin typeface="+mn-ea"/>
                <a:ea typeface="+mn-ea"/>
              </a:rPr>
              <a:t>、午前</a:t>
            </a:r>
            <a:r>
              <a:rPr lang="en-US" altLang="ja-JP" dirty="0">
                <a:latin typeface="+mn-ea"/>
                <a:ea typeface="+mn-ea"/>
              </a:rPr>
              <a:t>2</a:t>
            </a:r>
            <a:r>
              <a:rPr lang="ja-JP" altLang="en-US" dirty="0">
                <a:latin typeface="+mn-ea"/>
                <a:ea typeface="+mn-ea"/>
              </a:rPr>
              <a:t>時</a:t>
            </a:r>
            <a:r>
              <a:rPr lang="en-US" altLang="ja-JP" dirty="0">
                <a:latin typeface="+mn-ea"/>
                <a:ea typeface="+mn-ea"/>
              </a:rPr>
              <a:t>(</a:t>
            </a:r>
            <a:r>
              <a:rPr lang="ja-JP" altLang="en-US" dirty="0">
                <a:latin typeface="+mn-ea"/>
                <a:ea typeface="+mn-ea"/>
              </a:rPr>
              <a:t>冬季</a:t>
            </a:r>
            <a:r>
              <a:rPr lang="en-US" altLang="ja-JP" dirty="0">
                <a:latin typeface="+mn-ea"/>
                <a:ea typeface="+mn-ea"/>
              </a:rPr>
              <a:t>)</a:t>
            </a:r>
          </a:p>
          <a:p>
            <a:pPr marL="1057275" indent="-342900">
              <a:buFont typeface="Wingdings" panose="05000000000000000000" pitchFamily="2" charset="2"/>
              <a:buChar char="ü"/>
            </a:pPr>
            <a:r>
              <a:rPr lang="ja-JP" altLang="en-US" dirty="0">
                <a:latin typeface="+mn-ea"/>
                <a:ea typeface="+mn-ea"/>
              </a:rPr>
              <a:t>米国西海岸時間　第３月曜日 </a:t>
            </a:r>
            <a:r>
              <a:rPr lang="en-US" altLang="ja-JP" dirty="0">
                <a:latin typeface="+mn-ea"/>
                <a:ea typeface="+mn-ea"/>
              </a:rPr>
              <a:t>5PM</a:t>
            </a:r>
          </a:p>
          <a:p>
            <a:pPr marL="1076325" indent="0">
              <a:buNone/>
            </a:pPr>
            <a:r>
              <a:rPr lang="ja-JP" altLang="en-US" dirty="0">
                <a:latin typeface="+mn-ea"/>
                <a:ea typeface="+mn-ea"/>
              </a:rPr>
              <a:t>日本時間 午前</a:t>
            </a:r>
            <a:r>
              <a:rPr lang="en-US" altLang="ja-JP" dirty="0">
                <a:latin typeface="+mn-ea"/>
                <a:ea typeface="+mn-ea"/>
              </a:rPr>
              <a:t>9</a:t>
            </a:r>
            <a:r>
              <a:rPr lang="ja-JP" altLang="en-US" dirty="0">
                <a:latin typeface="+mn-ea"/>
                <a:ea typeface="+mn-ea"/>
              </a:rPr>
              <a:t>時</a:t>
            </a:r>
            <a:r>
              <a:rPr lang="en-US" altLang="ja-JP" dirty="0">
                <a:latin typeface="+mn-ea"/>
                <a:ea typeface="+mn-ea"/>
              </a:rPr>
              <a:t>(</a:t>
            </a:r>
            <a:r>
              <a:rPr lang="ja-JP" altLang="en-US" dirty="0">
                <a:latin typeface="+mn-ea"/>
                <a:ea typeface="+mn-ea"/>
              </a:rPr>
              <a:t>夏季</a:t>
            </a:r>
            <a:r>
              <a:rPr lang="en-US" altLang="ja-JP" dirty="0">
                <a:latin typeface="+mn-ea"/>
                <a:ea typeface="+mn-ea"/>
              </a:rPr>
              <a:t>)</a:t>
            </a:r>
            <a:r>
              <a:rPr lang="ja-JP" altLang="en-US" dirty="0">
                <a:latin typeface="+mn-ea"/>
                <a:ea typeface="+mn-ea"/>
              </a:rPr>
              <a:t>、午前</a:t>
            </a:r>
            <a:r>
              <a:rPr lang="en-US" altLang="ja-JP" dirty="0">
                <a:latin typeface="+mn-ea"/>
                <a:ea typeface="+mn-ea"/>
              </a:rPr>
              <a:t>10</a:t>
            </a:r>
            <a:r>
              <a:rPr lang="ja-JP" altLang="en-US" dirty="0">
                <a:latin typeface="+mn-ea"/>
                <a:ea typeface="+mn-ea"/>
              </a:rPr>
              <a:t>時</a:t>
            </a:r>
            <a:r>
              <a:rPr lang="en-US" altLang="ja-JP" dirty="0">
                <a:latin typeface="+mn-ea"/>
                <a:ea typeface="+mn-ea"/>
              </a:rPr>
              <a:t>(</a:t>
            </a:r>
            <a:r>
              <a:rPr lang="ja-JP" altLang="en-US" dirty="0">
                <a:latin typeface="+mn-ea"/>
                <a:ea typeface="+mn-ea"/>
              </a:rPr>
              <a:t>冬季</a:t>
            </a:r>
            <a:r>
              <a:rPr lang="en-US" altLang="ja-JP" dirty="0">
                <a:latin typeface="+mn-ea"/>
                <a:ea typeface="+mn-ea"/>
              </a:rPr>
              <a:t>)</a:t>
            </a:r>
          </a:p>
          <a:p>
            <a:pPr marL="342900" indent="-342900">
              <a:buFont typeface="Wingdings" pitchFamily="2" charset="2"/>
              <a:buChar char="u"/>
            </a:pPr>
            <a:r>
              <a:rPr lang="en-US" altLang="ja-JP" dirty="0">
                <a:latin typeface="+mn-ea"/>
                <a:ea typeface="+mn-ea"/>
              </a:rPr>
              <a:t>GitHub: </a:t>
            </a:r>
            <a:r>
              <a:rPr lang="en-US" altLang="ja-JP" dirty="0">
                <a:hlinkClick r:id="rId6"/>
              </a:rPr>
              <a:t>https://github.com/OpenChain-Project/</a:t>
            </a:r>
            <a:endParaRPr lang="en-US" altLang="ja-JP" dirty="0"/>
          </a:p>
        </p:txBody>
      </p:sp>
    </p:spTree>
    <p:extLst>
      <p:ext uri="{BB962C8B-B14F-4D97-AF65-F5344CB8AC3E}">
        <p14:creationId xmlns:p14="http://schemas.microsoft.com/office/powerpoint/2010/main" val="333441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ctr"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12225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Japan WG</a:t>
            </a:r>
            <a:r>
              <a:rPr lang="ja-JP" altLang="en-US" sz="4000" b="0" i="0" u="none" strike="noStrike" cap="none" dirty="0">
                <a:solidFill>
                  <a:srgbClr val="D2533C"/>
                </a:solidFill>
                <a:latin typeface="+mj-ea"/>
                <a:ea typeface="+mj-ea"/>
                <a:cs typeface="Roboto"/>
                <a:sym typeface="Roboto"/>
              </a:rPr>
              <a:t>設立</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344488" y="1412776"/>
            <a:ext cx="9433047"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mn-ea"/>
                <a:ea typeface="+mn-ea"/>
              </a:rPr>
              <a:t>2017</a:t>
            </a:r>
            <a:r>
              <a:rPr lang="ja-JP" altLang="en-US" dirty="0">
                <a:latin typeface="+mn-ea"/>
                <a:ea typeface="+mn-ea"/>
              </a:rPr>
              <a:t>年</a:t>
            </a:r>
            <a:r>
              <a:rPr lang="en-US" altLang="ja-JP" dirty="0">
                <a:latin typeface="+mn-ea"/>
                <a:ea typeface="+mn-ea"/>
              </a:rPr>
              <a:t>8</a:t>
            </a:r>
            <a:r>
              <a:rPr lang="ja-JP" altLang="en-US" dirty="0">
                <a:latin typeface="+mn-ea"/>
                <a:ea typeface="+mn-ea"/>
              </a:rPr>
              <a:t>月以降、トヨタ、日立、ソニーの日本企業が</a:t>
            </a:r>
            <a:r>
              <a:rPr lang="en-US" altLang="ja-JP" dirty="0" err="1">
                <a:latin typeface="+mn-ea"/>
                <a:ea typeface="+mn-ea"/>
              </a:rPr>
              <a:t>OpenChain</a:t>
            </a:r>
            <a:r>
              <a:rPr lang="ja-JP" altLang="en-US" dirty="0">
                <a:latin typeface="+mn-ea"/>
                <a:ea typeface="+mn-ea"/>
              </a:rPr>
              <a:t>に加盟。</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indent="-342900">
              <a:buFont typeface="Wingdings" pitchFamily="2" charset="2"/>
              <a:buChar char="u"/>
            </a:pPr>
            <a:r>
              <a:rPr lang="en-US" altLang="ja-JP" dirty="0" err="1">
                <a:latin typeface="+mn-ea"/>
                <a:ea typeface="+mn-ea"/>
              </a:rPr>
              <a:t>OpenChain</a:t>
            </a:r>
            <a:r>
              <a:rPr lang="ja-JP" altLang="en-US" dirty="0">
                <a:latin typeface="+mn-ea"/>
                <a:ea typeface="+mn-ea"/>
              </a:rPr>
              <a:t>の枠組みを使って面白いことしたいよね。</a:t>
            </a:r>
            <a:endParaRPr lang="en-US" altLang="ja-JP" dirty="0">
              <a:latin typeface="+mj-ea"/>
            </a:endParaRPr>
          </a:p>
          <a:p>
            <a:pPr marL="361950" lvl="0" indent="-161925">
              <a:buFont typeface="Arial" pitchFamily="34" charset="0"/>
              <a:buChar char="•"/>
            </a:pPr>
            <a:r>
              <a:rPr lang="ja-JP" altLang="en-US" dirty="0">
                <a:latin typeface="+mn-ea"/>
                <a:ea typeface="+mn-ea"/>
              </a:rPr>
              <a:t>日本でコンプライアンスの意識を高めよう！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日本からアジアに向かってコンプライアンスの意識を高めよう！</a:t>
            </a:r>
          </a:p>
          <a:p>
            <a:pPr marL="361950" lvl="0" indent="-161925">
              <a:buFont typeface="Arial" pitchFamily="34" charset="0"/>
              <a:buChar char="•"/>
            </a:pPr>
            <a:r>
              <a:rPr lang="ja-JP" altLang="en-US" dirty="0">
                <a:latin typeface="+mn-ea"/>
                <a:ea typeface="+mn-ea"/>
              </a:rPr>
              <a:t>コンプライアンスに対する課題に関して情報交換しよう！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日本語で議論が出来る場を設けよう！</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lvl="0" indent="-342900">
              <a:buFont typeface="Wingdings" pitchFamily="2" charset="2"/>
              <a:buChar char="u"/>
            </a:pPr>
            <a:r>
              <a:rPr lang="ja-JP" altLang="en-US" dirty="0">
                <a:latin typeface="+mn-ea"/>
                <a:ea typeface="+mn-ea"/>
              </a:rPr>
              <a:t>仲間作りが必要だよね！？</a:t>
            </a:r>
            <a:endParaRPr lang="en-US" altLang="ja-JP" dirty="0">
              <a:latin typeface="+mn-ea"/>
              <a:ea typeface="+mn-ea"/>
            </a:endParaRPr>
          </a:p>
          <a:p>
            <a:pPr marL="361950" lvl="0" indent="-161925">
              <a:buFont typeface="Arial" pitchFamily="34" charset="0"/>
              <a:buChar char="•"/>
            </a:pPr>
            <a:r>
              <a:rPr lang="ja-JP" altLang="en-US" dirty="0">
                <a:latin typeface="+mn-ea"/>
                <a:ea typeface="+mn-ea"/>
              </a:rPr>
              <a:t>コミュニティを作ろう！</a:t>
            </a:r>
            <a:endParaRPr lang="en-US" altLang="ja-JP" dirty="0">
              <a:latin typeface="+mn-ea"/>
              <a:ea typeface="+mn-ea"/>
            </a:endParaRPr>
          </a:p>
        </p:txBody>
      </p:sp>
      <p:sp>
        <p:nvSpPr>
          <p:cNvPr id="4" name="正方形/長方形 3"/>
          <p:cNvSpPr/>
          <p:nvPr/>
        </p:nvSpPr>
        <p:spPr>
          <a:xfrm>
            <a:off x="272480" y="5589240"/>
            <a:ext cx="9433048" cy="936104"/>
          </a:xfrm>
          <a:prstGeom prst="rect">
            <a:avLst/>
          </a:prstGeom>
          <a:ln w="28575">
            <a:solidFill>
              <a:srgbClr val="7030A0"/>
            </a:solidFill>
          </a:ln>
        </p:spPr>
        <p:txBody>
          <a:bodyPr wrap="square" anchor="ctr">
            <a:noAutofit/>
          </a:bodyPr>
          <a:lstStyle/>
          <a:p>
            <a:pPr algn="ct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は、日本企業同士の、日本語によるコミュニティです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69326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Japan WG</a:t>
            </a:r>
            <a:r>
              <a:rPr lang="ja-JP" altLang="en-US" sz="4000" b="0" i="0" u="none" strike="noStrike" cap="none" dirty="0">
                <a:solidFill>
                  <a:srgbClr val="D2533C"/>
                </a:solidFill>
                <a:latin typeface="+mj-ea"/>
                <a:ea typeface="+mj-ea"/>
                <a:cs typeface="Roboto"/>
                <a:sym typeface="Roboto"/>
              </a:rPr>
              <a:t> 会合</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sz="1800" dirty="0">
                <a:latin typeface="+mn-ea"/>
                <a:ea typeface="+mn-ea"/>
              </a:rPr>
              <a:t>第</a:t>
            </a:r>
            <a:r>
              <a:rPr lang="en-US" altLang="ja-JP" sz="1800" dirty="0">
                <a:latin typeface="+mn-ea"/>
                <a:ea typeface="+mn-ea"/>
              </a:rPr>
              <a:t>1</a:t>
            </a:r>
            <a:r>
              <a:rPr lang="ja-JP" altLang="en-US" sz="1800" dirty="0">
                <a:latin typeface="+mn-ea"/>
                <a:ea typeface="+mn-ea"/>
              </a:rPr>
              <a:t>回 会合 </a:t>
            </a:r>
            <a:r>
              <a:rPr lang="en-US" altLang="ja-JP" sz="1800" dirty="0">
                <a:latin typeface="+mn-ea"/>
                <a:ea typeface="+mn-ea"/>
              </a:rPr>
              <a:t>2017/12/27 @</a:t>
            </a:r>
            <a:r>
              <a:rPr lang="ja-JP" altLang="en-US" sz="1800" dirty="0">
                <a:latin typeface="+mn-ea"/>
                <a:ea typeface="+mn-ea"/>
              </a:rPr>
              <a:t>ソニー本社 クリエイティブラウンジ</a:t>
            </a:r>
            <a:endParaRPr lang="en-US" altLang="ja-JP" sz="1800" dirty="0">
              <a:latin typeface="+mn-ea"/>
              <a:ea typeface="+mn-ea"/>
            </a:endParaRPr>
          </a:p>
          <a:p>
            <a:pPr marL="342900" indent="-342900">
              <a:buFont typeface="Wingdings" pitchFamily="2" charset="2"/>
              <a:buChar char="u"/>
            </a:pPr>
            <a:r>
              <a:rPr lang="ja-JP" altLang="en-US" sz="1800" dirty="0">
                <a:latin typeface="+mn-ea"/>
                <a:ea typeface="+mn-ea"/>
              </a:rPr>
              <a:t>第</a:t>
            </a:r>
            <a:r>
              <a:rPr lang="en-US" altLang="ja-JP" sz="1800" dirty="0">
                <a:latin typeface="+mn-ea"/>
                <a:ea typeface="+mn-ea"/>
              </a:rPr>
              <a:t>2</a:t>
            </a:r>
            <a:r>
              <a:rPr lang="ja-JP" altLang="en-US" sz="1800" dirty="0">
                <a:latin typeface="+mn-ea"/>
                <a:ea typeface="+mn-ea"/>
              </a:rPr>
              <a:t>回 会合 </a:t>
            </a:r>
            <a:r>
              <a:rPr lang="en-US" altLang="ja-JP" sz="1800" dirty="0">
                <a:latin typeface="+mn-ea"/>
                <a:ea typeface="+mn-ea"/>
              </a:rPr>
              <a:t>2018/2/22 @</a:t>
            </a:r>
            <a:r>
              <a:rPr lang="ja-JP" altLang="en-US" sz="1800" dirty="0">
                <a:latin typeface="+mn-ea"/>
                <a:ea typeface="+mn-ea"/>
              </a:rPr>
              <a:t>日立 </a:t>
            </a:r>
            <a:r>
              <a:rPr lang="en-US" altLang="ja-JP" sz="1800" dirty="0">
                <a:latin typeface="+mn-ea"/>
                <a:ea typeface="+mn-ea"/>
              </a:rPr>
              <a:t>(</a:t>
            </a:r>
            <a:r>
              <a:rPr lang="ja-JP" altLang="en-US" sz="1800" dirty="0">
                <a:latin typeface="+mn-ea"/>
                <a:ea typeface="+mn-ea"/>
              </a:rPr>
              <a:t>品川オフィス</a:t>
            </a:r>
            <a:r>
              <a:rPr lang="en-US" altLang="ja-JP" sz="1800" dirty="0">
                <a:latin typeface="+mn-ea"/>
                <a:ea typeface="+mn-ea"/>
              </a:rPr>
              <a:t>)</a:t>
            </a:r>
            <a:r>
              <a:rPr lang="ja-JP" altLang="en-US" sz="1800" dirty="0">
                <a:latin typeface="+mn-ea"/>
                <a:ea typeface="+mn-ea"/>
              </a:rPr>
              <a:t> </a:t>
            </a:r>
            <a:endParaRPr lang="en-US" altLang="ja-JP" sz="1800" dirty="0">
              <a:latin typeface="+mn-ea"/>
              <a:ea typeface="+mn-ea"/>
            </a:endParaRPr>
          </a:p>
          <a:p>
            <a:pPr marL="342900" indent="-342900">
              <a:buFont typeface="Wingdings" pitchFamily="2" charset="2"/>
              <a:buChar char="u"/>
            </a:pPr>
            <a:r>
              <a:rPr lang="ja-JP" altLang="en-US" sz="1800" dirty="0">
                <a:latin typeface="+mn-ea"/>
                <a:ea typeface="+mn-ea"/>
              </a:rPr>
              <a:t>第</a:t>
            </a:r>
            <a:r>
              <a:rPr lang="en-US" altLang="ja-JP" sz="1800" dirty="0">
                <a:latin typeface="+mn-ea"/>
                <a:ea typeface="+mn-ea"/>
              </a:rPr>
              <a:t>3</a:t>
            </a:r>
            <a:r>
              <a:rPr lang="ja-JP" altLang="en-US" sz="1800" dirty="0">
                <a:latin typeface="+mn-ea"/>
                <a:ea typeface="+mn-ea"/>
              </a:rPr>
              <a:t>回 会合 </a:t>
            </a:r>
            <a:r>
              <a:rPr lang="en-US" altLang="ja-JP" sz="1800" dirty="0">
                <a:latin typeface="+mn-ea"/>
                <a:ea typeface="+mn-ea"/>
              </a:rPr>
              <a:t>2018/4/19 @Panasonic (Wonder Lab Osaka)</a:t>
            </a:r>
          </a:p>
          <a:p>
            <a:pPr marL="342900" indent="-342900">
              <a:buFont typeface="Wingdings" pitchFamily="2" charset="2"/>
              <a:buChar char="u"/>
            </a:pPr>
            <a:r>
              <a:rPr lang="ja-JP" altLang="en-US" sz="1800" dirty="0">
                <a:latin typeface="+mn-ea"/>
                <a:ea typeface="+mn-ea"/>
              </a:rPr>
              <a:t>第</a:t>
            </a:r>
            <a:r>
              <a:rPr lang="en-US" altLang="ja-JP" sz="1800" dirty="0">
                <a:latin typeface="+mn-ea"/>
                <a:ea typeface="+mn-ea"/>
              </a:rPr>
              <a:t>4</a:t>
            </a:r>
            <a:r>
              <a:rPr lang="ja-JP" altLang="en-US" sz="1800" dirty="0">
                <a:latin typeface="+mn-ea"/>
                <a:ea typeface="+mn-ea"/>
              </a:rPr>
              <a:t>回 会合 </a:t>
            </a:r>
            <a:r>
              <a:rPr lang="en-US" altLang="ja-JP" sz="1800" dirty="0">
                <a:latin typeface="+mn-ea"/>
                <a:ea typeface="+mn-ea"/>
              </a:rPr>
              <a:t>2018/6/13</a:t>
            </a:r>
            <a:r>
              <a:rPr lang="en-US" altLang="ja-JP" sz="1800" dirty="0">
                <a:latin typeface="+mn-ea"/>
              </a:rPr>
              <a:t> @</a:t>
            </a:r>
            <a:r>
              <a:rPr lang="ja-JP" altLang="en-US" sz="1800" dirty="0">
                <a:latin typeface="+mn-ea"/>
                <a:ea typeface="+mn-ea"/>
              </a:rPr>
              <a:t>トヨタ自動車名古屋オフィス</a:t>
            </a:r>
            <a:endParaRPr lang="en-US" altLang="ja-JP" sz="1800" dirty="0">
              <a:latin typeface="+mn-ea"/>
              <a:ea typeface="+mn-ea"/>
            </a:endParaRPr>
          </a:p>
          <a:p>
            <a:pPr marL="342900" indent="-342900">
              <a:buFont typeface="Wingdings" pitchFamily="2" charset="2"/>
              <a:buChar char="u"/>
            </a:pPr>
            <a:r>
              <a:rPr lang="zh-TW" altLang="en-US" sz="1800" dirty="0">
                <a:latin typeface="ＭＳ Ｐゴシック" panose="020B0600070205080204" pitchFamily="50" charset="-128"/>
                <a:ea typeface="ＭＳ Ｐゴシック" panose="020B0600070205080204" pitchFamily="50" charset="-128"/>
              </a:rPr>
              <a:t>第</a:t>
            </a:r>
            <a:r>
              <a:rPr lang="en-US" altLang="zh-TW" sz="1800" dirty="0">
                <a:latin typeface="ＭＳ Ｐゴシック" panose="020B0600070205080204" pitchFamily="50" charset="-128"/>
                <a:ea typeface="ＭＳ Ｐゴシック" panose="020B0600070205080204" pitchFamily="50" charset="-128"/>
              </a:rPr>
              <a:t>5</a:t>
            </a:r>
            <a:r>
              <a:rPr lang="zh-TW" altLang="en-US" sz="1800" dirty="0">
                <a:latin typeface="ＭＳ Ｐゴシック" panose="020B0600070205080204" pitchFamily="50" charset="-128"/>
                <a:ea typeface="ＭＳ Ｐゴシック" panose="020B0600070205080204" pitchFamily="50" charset="-128"/>
              </a:rPr>
              <a:t>回 会合 </a:t>
            </a:r>
            <a:r>
              <a:rPr lang="en-US" altLang="zh-TW" sz="1800" dirty="0">
                <a:latin typeface="ＭＳ Ｐゴシック" panose="020B0600070205080204" pitchFamily="50" charset="-128"/>
                <a:ea typeface="ＭＳ Ｐゴシック" panose="020B0600070205080204" pitchFamily="50" charset="-128"/>
              </a:rPr>
              <a:t>2018/8/31</a:t>
            </a:r>
            <a:r>
              <a:rPr lang="zh-TW" altLang="en-US" sz="1800" dirty="0">
                <a:latin typeface="ＭＳ Ｐゴシック" panose="020B0600070205080204" pitchFamily="50" charset="-128"/>
                <a:ea typeface="ＭＳ Ｐゴシック" panose="020B0600070205080204" pitchFamily="50" charset="-128"/>
              </a:rPr>
              <a:t> </a:t>
            </a:r>
            <a:r>
              <a:rPr lang="en-US" altLang="ja-JP" sz="1800" dirty="0">
                <a:latin typeface="+mn-ea"/>
              </a:rPr>
              <a:t>@</a:t>
            </a:r>
            <a:r>
              <a:rPr lang="zh-TW" altLang="en-US" sz="1800" dirty="0">
                <a:latin typeface="ＭＳ Ｐゴシック" panose="020B0600070205080204" pitchFamily="50" charset="-128"/>
                <a:ea typeface="ＭＳ Ｐゴシック" panose="020B0600070205080204" pitchFamily="50" charset="-128"/>
              </a:rPr>
              <a:t>富士通川崎工場</a:t>
            </a:r>
            <a:endParaRPr lang="ja-JP" altLang="en-US"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6</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2018/10/31</a:t>
            </a:r>
            <a:r>
              <a:rPr lang="zh-TW" altLang="en-US" sz="1800" dirty="0">
                <a:latin typeface="ＭＳ Ｐゴシック" panose="020B0600070205080204" pitchFamily="50" charset="-128"/>
                <a:ea typeface="ＭＳ Ｐゴシック" panose="020B0600070205080204" pitchFamily="50" charset="-128"/>
              </a:rPr>
              <a:t>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東芝 </a:t>
            </a:r>
            <a:r>
              <a:rPr lang="en-US" altLang="ja-JP" sz="1800" dirty="0">
                <a:latin typeface="ＭＳ Ｐゴシック" panose="020B0600070205080204" pitchFamily="50" charset="-128"/>
                <a:ea typeface="ＭＳ Ｐゴシック" panose="020B0600070205080204" pitchFamily="50" charset="-128"/>
              </a:rPr>
              <a:t>(</a:t>
            </a:r>
            <a:r>
              <a:rPr lang="ja-JP" altLang="en-US" sz="1800" dirty="0">
                <a:latin typeface="ＭＳ Ｐゴシック" panose="020B0600070205080204" pitchFamily="50" charset="-128"/>
                <a:ea typeface="ＭＳ Ｐゴシック" panose="020B0600070205080204" pitchFamily="50" charset="-128"/>
              </a:rPr>
              <a:t>ラゾーナ川崎東芝ビル</a:t>
            </a:r>
            <a:r>
              <a:rPr lang="en-US" altLang="ja-JP" sz="1800" dirty="0">
                <a:latin typeface="ＭＳ Ｐゴシック" panose="020B0600070205080204" pitchFamily="50" charset="-128"/>
                <a:ea typeface="ＭＳ Ｐゴシック" panose="020B0600070205080204" pitchFamily="50" charset="-128"/>
              </a:rPr>
              <a:t>)</a:t>
            </a: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7</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2018/12/5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テュフズードジャパン</a:t>
            </a: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8</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2019/2/28 </a:t>
            </a:r>
            <a:r>
              <a:rPr lang="en-US" altLang="ja-JP" sz="1800" dirty="0">
                <a:latin typeface="+mn-ea"/>
              </a:rPr>
              <a:t>@</a:t>
            </a:r>
            <a:r>
              <a:rPr lang="zh-TW" altLang="en-US" sz="1800" dirty="0">
                <a:latin typeface="ＭＳ Ｐゴシック" panose="020B0600070205080204" pitchFamily="50" charset="-128"/>
                <a:ea typeface="ＭＳ Ｐゴシック" panose="020B0600070205080204" pitchFamily="50" charset="-128"/>
              </a:rPr>
              <a:t>三菱電機 本社</a:t>
            </a:r>
            <a:endParaRPr lang="en-US" altLang="zh-TW"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9</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2019/4/18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デンソーテン</a:t>
            </a:r>
            <a:endParaRPr lang="en-US" altLang="ja-JP"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10</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2019/7/16 </a:t>
            </a:r>
            <a:r>
              <a:rPr lang="en-US" altLang="ja-JP" sz="1800" dirty="0">
                <a:latin typeface="+mn-ea"/>
              </a:rPr>
              <a:t>@</a:t>
            </a:r>
            <a:r>
              <a:rPr lang="zh-TW" altLang="en-US" sz="1800" dirty="0">
                <a:latin typeface="ＭＳ Ｐゴシック" panose="020B0600070205080204" pitchFamily="50" charset="-128"/>
                <a:ea typeface="ＭＳ Ｐゴシック" panose="020B0600070205080204" pitchFamily="50" charset="-128"/>
              </a:rPr>
              <a:t>富士通 </a:t>
            </a:r>
            <a:r>
              <a:rPr lang="en-US" altLang="ja-JP" sz="1800" dirty="0">
                <a:latin typeface="ＭＳ Ｐゴシック" panose="020B0600070205080204" pitchFamily="50" charset="-128"/>
                <a:ea typeface="ＭＳ Ｐゴシック" panose="020B0600070205080204" pitchFamily="50" charset="-128"/>
              </a:rPr>
              <a:t>(</a:t>
            </a:r>
            <a:r>
              <a:rPr lang="ja-JP" altLang="en-US" sz="1800" dirty="0">
                <a:latin typeface="ＭＳ Ｐゴシック" panose="020B0600070205080204" pitchFamily="50" charset="-128"/>
                <a:ea typeface="ＭＳ Ｐゴシック" panose="020B0600070205080204" pitchFamily="50" charset="-128"/>
              </a:rPr>
              <a:t>蒲田ソリューションスクエア</a:t>
            </a:r>
            <a:r>
              <a:rPr lang="en-US" altLang="ja-JP" sz="1800" dirty="0">
                <a:latin typeface="ＭＳ Ｐゴシック" panose="020B0600070205080204" pitchFamily="50" charset="-128"/>
                <a:ea typeface="ＭＳ Ｐゴシック" panose="020B0600070205080204" pitchFamily="50" charset="-128"/>
              </a:rPr>
              <a:t>)</a:t>
            </a:r>
            <a:endParaRPr lang="ja-JP" altLang="en-US"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11</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2019/9/19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オリンパス </a:t>
            </a:r>
            <a:r>
              <a:rPr lang="en-US" altLang="ja-JP" sz="1800" dirty="0">
                <a:latin typeface="ＭＳ Ｐゴシック" panose="020B0600070205080204" pitchFamily="50" charset="-128"/>
                <a:ea typeface="ＭＳ Ｐゴシック" panose="020B0600070205080204" pitchFamily="50" charset="-128"/>
              </a:rPr>
              <a:t>(</a:t>
            </a:r>
            <a:r>
              <a:rPr lang="ja-JP" altLang="en-US" sz="1800" dirty="0">
                <a:latin typeface="ＭＳ Ｐゴシック" panose="020B0600070205080204" pitchFamily="50" charset="-128"/>
                <a:ea typeface="ＭＳ Ｐゴシック" panose="020B0600070205080204" pitchFamily="50" charset="-128"/>
              </a:rPr>
              <a:t>技術開発センター宇津木</a:t>
            </a:r>
            <a:r>
              <a:rPr lang="en-US" altLang="ja-JP" sz="1800" dirty="0">
                <a:latin typeface="ＭＳ Ｐゴシック" panose="020B0600070205080204" pitchFamily="50" charset="-128"/>
                <a:ea typeface="ＭＳ Ｐゴシック" panose="020B0600070205080204" pitchFamily="50" charset="-128"/>
              </a:rPr>
              <a:t>)</a:t>
            </a: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12</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2019/12/19 </a:t>
            </a:r>
            <a:r>
              <a:rPr lang="en-US" altLang="ja-JP" sz="1800" dirty="0">
                <a:latin typeface="+mn-ea"/>
              </a:rPr>
              <a:t>@NEC</a:t>
            </a:r>
            <a:r>
              <a:rPr lang="ja-JP" altLang="en-US" sz="1800" dirty="0">
                <a:latin typeface="ＭＳ Ｐゴシック" panose="020B0600070205080204" pitchFamily="50" charset="-128"/>
                <a:ea typeface="ＭＳ Ｐゴシック" panose="020B0600070205080204" pitchFamily="50" charset="-128"/>
              </a:rPr>
              <a:t> </a:t>
            </a:r>
            <a:r>
              <a:rPr lang="en-US" altLang="ja-JP" sz="1800" dirty="0">
                <a:latin typeface="ＭＳ Ｐゴシック" panose="020B0600070205080204" pitchFamily="50" charset="-128"/>
                <a:ea typeface="ＭＳ Ｐゴシック" panose="020B0600070205080204" pitchFamily="50" charset="-128"/>
              </a:rPr>
              <a:t>(NEC </a:t>
            </a:r>
            <a:r>
              <a:rPr lang="ja-JP" altLang="en-US" sz="1800" dirty="0">
                <a:latin typeface="ＭＳ Ｐゴシック" panose="020B0600070205080204" pitchFamily="50" charset="-128"/>
                <a:ea typeface="ＭＳ Ｐゴシック" panose="020B0600070205080204" pitchFamily="50" charset="-128"/>
              </a:rPr>
              <a:t>本社ビル</a:t>
            </a:r>
            <a:r>
              <a:rPr lang="en-US" altLang="ja-JP" sz="1800" dirty="0">
                <a:latin typeface="ＭＳ Ｐゴシック" panose="020B0600070205080204" pitchFamily="50" charset="-128"/>
                <a:ea typeface="ＭＳ Ｐゴシック" panose="020B0600070205080204" pitchFamily="50" charset="-128"/>
              </a:rPr>
              <a:t>)</a:t>
            </a: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13</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2020/2/18 </a:t>
            </a:r>
            <a:r>
              <a:rPr lang="en-US" altLang="ja-JP" sz="1800" dirty="0">
                <a:latin typeface="+mn-ea"/>
              </a:rPr>
              <a:t>@</a:t>
            </a:r>
            <a:r>
              <a:rPr lang="ja-JP" altLang="en-US" sz="1800" dirty="0">
                <a:latin typeface="+mn-ea"/>
                <a:ea typeface="+mn-ea"/>
              </a:rPr>
              <a:t>ディー・エヌ・エー </a:t>
            </a:r>
            <a:r>
              <a:rPr lang="en-US" altLang="ja-JP" sz="1800" dirty="0">
                <a:latin typeface="+mn-ea"/>
                <a:ea typeface="+mn-ea"/>
              </a:rPr>
              <a:t>(</a:t>
            </a:r>
            <a:r>
              <a:rPr lang="ja-JP" altLang="en-US" sz="1800" dirty="0">
                <a:latin typeface="+mn-ea"/>
                <a:ea typeface="+mn-ea"/>
              </a:rPr>
              <a:t>渋谷ヒカリエ</a:t>
            </a:r>
            <a:r>
              <a:rPr lang="en-US" altLang="ja-JP" sz="1800" dirty="0">
                <a:latin typeface="ＭＳ Ｐゴシック" panose="020B0600070205080204" pitchFamily="50" charset="-128"/>
                <a:ea typeface="ＭＳ Ｐゴシック" panose="020B0600070205080204" pitchFamily="50" charset="-128"/>
              </a:rPr>
              <a:t>)</a:t>
            </a:r>
          </a:p>
          <a:p>
            <a:pPr marL="0" indent="0">
              <a:buNone/>
            </a:pPr>
            <a:r>
              <a:rPr lang="en-US" altLang="ja-JP" sz="1800" dirty="0">
                <a:hlinkClick r:id="rId3"/>
              </a:rPr>
              <a:t>https://wiki.linuxfoundation.org/openchain/openchain-japanese-working-group</a:t>
            </a:r>
            <a:endParaRPr lang="en-US" altLang="ja-JP" sz="18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339046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サブグループ活動 </a:t>
            </a:r>
            <a:r>
              <a:rPr lang="en-US" altLang="ja-JP" dirty="0">
                <a:solidFill>
                  <a:srgbClr val="D2533C"/>
                </a:solidFill>
                <a:latin typeface="+mj-ea"/>
                <a:ea typeface="+mj-ea"/>
              </a:rPr>
              <a:t>/ SWG</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b="1" dirty="0">
                <a:latin typeface="+mn-ea"/>
                <a:ea typeface="+mn-ea"/>
              </a:rPr>
              <a:t>Planning </a:t>
            </a:r>
            <a:r>
              <a:rPr lang="ja-JP" altLang="en-US" b="1" dirty="0">
                <a:latin typeface="+mn-ea"/>
                <a:ea typeface="+mn-ea"/>
              </a:rPr>
              <a:t>サブグループ</a:t>
            </a:r>
          </a:p>
          <a:p>
            <a:pPr marL="54292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en-US" altLang="ja-JP" b="1" dirty="0">
                <a:latin typeface="+mn-ea"/>
                <a:ea typeface="+mn-ea"/>
              </a:rPr>
              <a:t>FAQ </a:t>
            </a:r>
            <a:r>
              <a:rPr lang="ja-JP" altLang="en-US" b="1" dirty="0">
                <a:latin typeface="+mn-ea"/>
                <a:ea typeface="+mn-ea"/>
              </a:rPr>
              <a:t>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サプライチェーン上流向けリーフレット 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役割向け教育資料 サブグループ</a:t>
            </a:r>
            <a:endParaRPr lang="en-US" altLang="ja-JP" b="1" dirty="0">
              <a:latin typeface="+mn-ea"/>
              <a:ea typeface="+mn-ea"/>
            </a:endParaRPr>
          </a:p>
          <a:p>
            <a:pPr marL="536575" lvl="0" indent="-342900">
              <a:buFont typeface="Wingdings" panose="05000000000000000000" pitchFamily="2" charset="2"/>
              <a:buChar char="ü"/>
            </a:pPr>
            <a:endParaRPr lang="en-US" altLang="ja-JP" sz="1050" b="1" dirty="0">
              <a:latin typeface="+mn-ea"/>
              <a:ea typeface="+mn-ea"/>
            </a:endParaRPr>
          </a:p>
          <a:p>
            <a:pPr marL="342900" lvl="0" indent="-342900">
              <a:buFont typeface="Wingdings" pitchFamily="2" charset="2"/>
              <a:buChar char="u"/>
            </a:pPr>
            <a:r>
              <a:rPr lang="ja-JP" altLang="en-US" b="1" dirty="0">
                <a:latin typeface="+mn-ea"/>
                <a:ea typeface="+mn-ea"/>
              </a:rPr>
              <a:t>組織間のライセンス情報授受 サブグループ</a:t>
            </a:r>
            <a:endParaRPr lang="en-US" altLang="ja-JP" b="1" dirty="0">
              <a:latin typeface="+mn-ea"/>
              <a:ea typeface="+mn-ea"/>
            </a:endParaRP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n-ea"/>
                <a:ea typeface="+mn-ea"/>
              </a:rPr>
              <a:t>プロモーション サブグループ</a:t>
            </a: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j-ea"/>
                <a:ea typeface="+mj-ea"/>
              </a:rPr>
              <a:t>ツール サブグループ</a:t>
            </a:r>
            <a:endParaRPr lang="en-US" altLang="ja-JP" b="1" dirty="0">
              <a:latin typeface="+mj-ea"/>
              <a:ea typeface="+mj-ea"/>
            </a:endParaRPr>
          </a:p>
          <a:p>
            <a:pPr marL="0" lvl="0" indent="0">
              <a:buNone/>
            </a:pPr>
            <a:endParaRPr lang="en-US" altLang="ja-JP" sz="2000" b="1" dirty="0">
              <a:latin typeface="+mn-ea"/>
              <a:ea typeface="+mn-ea"/>
            </a:endParaRPr>
          </a:p>
        </p:txBody>
      </p:sp>
    </p:spTree>
    <p:extLst>
      <p:ext uri="{BB962C8B-B14F-4D97-AF65-F5344CB8AC3E}">
        <p14:creationId xmlns:p14="http://schemas.microsoft.com/office/powerpoint/2010/main" val="3759789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OpenChain Japan WG</a:t>
            </a:r>
            <a:r>
              <a:rPr lang="ja-JP" altLang="en-US" sz="4000" b="0" i="0" u="none" strike="noStrike" cap="none" dirty="0">
                <a:solidFill>
                  <a:srgbClr val="D2533C"/>
                </a:solidFill>
                <a:latin typeface="+mj-ea"/>
                <a:ea typeface="+mj-ea"/>
                <a:cs typeface="Roboto"/>
                <a:sym typeface="Roboto"/>
              </a:rPr>
              <a:t> </a:t>
            </a:r>
            <a:r>
              <a:rPr lang="en-US" altLang="ja-JP" dirty="0">
                <a:solidFill>
                  <a:srgbClr val="D2533C"/>
                </a:solidFill>
                <a:latin typeface="+mj-ea"/>
                <a:ea typeface="+mj-ea"/>
              </a:rPr>
              <a:t>Mailing List</a:t>
            </a:r>
            <a:endParaRPr lang="en-US" sz="4000" b="0" i="0" u="none" strike="noStrike" cap="none" dirty="0">
              <a:solidFill>
                <a:srgbClr val="D2533C"/>
              </a:solidFill>
              <a:latin typeface="+mj-ea"/>
              <a:ea typeface="+mj-ea"/>
              <a:cs typeface="Roboto"/>
              <a:sym typeface="Roboto"/>
            </a:endParaRPr>
          </a:p>
        </p:txBody>
      </p:sp>
      <p:graphicFrame>
        <p:nvGraphicFramePr>
          <p:cNvPr id="6" name="グラフ 5">
            <a:extLst>
              <a:ext uri="{FF2B5EF4-FFF2-40B4-BE49-F238E27FC236}">
                <a16:creationId xmlns:a16="http://schemas.microsoft.com/office/drawing/2014/main" id="{971254E8-E76F-4D57-9366-2785CD723245}"/>
              </a:ext>
            </a:extLst>
          </p:cNvPr>
          <p:cNvGraphicFramePr>
            <a:graphicFrameLocks/>
          </p:cNvGraphicFramePr>
          <p:nvPr>
            <p:extLst>
              <p:ext uri="{D42A27DB-BD31-4B8C-83A1-F6EECF244321}">
                <p14:modId xmlns:p14="http://schemas.microsoft.com/office/powerpoint/2010/main" val="2552890683"/>
              </p:ext>
            </p:extLst>
          </p:nvPr>
        </p:nvGraphicFramePr>
        <p:xfrm>
          <a:off x="1373981" y="1628800"/>
          <a:ext cx="7158038" cy="4610100"/>
        </p:xfrm>
        <a:graphic>
          <a:graphicData uri="http://schemas.openxmlformats.org/drawingml/2006/chart">
            <c:chart xmlns:c="http://schemas.openxmlformats.org/drawingml/2006/chart" xmlns:r="http://schemas.openxmlformats.org/officeDocument/2006/relationships" r:id="rId3"/>
          </a:graphicData>
        </a:graphic>
      </p:graphicFrame>
      <p:sp>
        <p:nvSpPr>
          <p:cNvPr id="3" name="テキスト ボックス 2">
            <a:extLst>
              <a:ext uri="{FF2B5EF4-FFF2-40B4-BE49-F238E27FC236}">
                <a16:creationId xmlns:a16="http://schemas.microsoft.com/office/drawing/2014/main" id="{3AB2716A-FD37-49BC-A891-AE559FB57459}"/>
              </a:ext>
            </a:extLst>
          </p:cNvPr>
          <p:cNvSpPr txBox="1"/>
          <p:nvPr/>
        </p:nvSpPr>
        <p:spPr>
          <a:xfrm>
            <a:off x="5817096" y="2348880"/>
            <a:ext cx="2422458" cy="338554"/>
          </a:xfrm>
          <a:prstGeom prst="rect">
            <a:avLst/>
          </a:prstGeom>
          <a:noFill/>
        </p:spPr>
        <p:txBody>
          <a:bodyPr wrap="none" rtlCol="0">
            <a:spAutoFit/>
          </a:bodyPr>
          <a:lstStyle/>
          <a:p>
            <a:r>
              <a:rPr kumimoji="1" lang="en-US" altLang="ja-JP" sz="1600" dirty="0">
                <a:latin typeface="+mn-ea"/>
                <a:ea typeface="+mn-ea"/>
              </a:rPr>
              <a:t>1</a:t>
            </a:r>
            <a:r>
              <a:rPr kumimoji="1" lang="ja-JP" altLang="en-US" sz="1600" dirty="0">
                <a:latin typeface="+mn-ea"/>
                <a:ea typeface="+mn-ea"/>
              </a:rPr>
              <a:t>月</a:t>
            </a:r>
            <a:r>
              <a:rPr kumimoji="1" lang="en-US" altLang="ja-JP" sz="1600" dirty="0">
                <a:latin typeface="+mn-ea"/>
                <a:ea typeface="+mn-ea"/>
              </a:rPr>
              <a:t>31</a:t>
            </a:r>
            <a:r>
              <a:rPr kumimoji="1" lang="ja-JP" altLang="en-US" sz="1600" dirty="0">
                <a:latin typeface="+mn-ea"/>
                <a:ea typeface="+mn-ea"/>
              </a:rPr>
              <a:t>日時点で</a:t>
            </a:r>
            <a:r>
              <a:rPr kumimoji="1" lang="en-US" altLang="ja-JP" sz="1600" dirty="0">
                <a:latin typeface="+mn-ea"/>
                <a:ea typeface="+mn-ea"/>
              </a:rPr>
              <a:t>184</a:t>
            </a:r>
            <a:r>
              <a:rPr kumimoji="1" lang="ja-JP" altLang="en-US" sz="1600" dirty="0">
                <a:latin typeface="+mn-ea"/>
                <a:ea typeface="+mn-ea"/>
              </a:rPr>
              <a:t>名</a:t>
            </a:r>
            <a:r>
              <a:rPr kumimoji="1" lang="ja-JP" altLang="en-US" sz="1600" dirty="0">
                <a:latin typeface="+mn-ea"/>
              </a:rPr>
              <a:t>登録</a:t>
            </a:r>
            <a:endParaRPr kumimoji="1" lang="ja-JP" altLang="en-US" sz="1600" dirty="0">
              <a:latin typeface="+mn-ea"/>
              <a:ea typeface="+mn-ea"/>
            </a:endParaRPr>
          </a:p>
        </p:txBody>
      </p:sp>
    </p:spTree>
    <p:extLst>
      <p:ext uri="{BB962C8B-B14F-4D97-AF65-F5344CB8AC3E}">
        <p14:creationId xmlns:p14="http://schemas.microsoft.com/office/powerpoint/2010/main" val="4066515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a:solidFill>
                  <a:srgbClr val="D2533C"/>
                </a:solidFill>
                <a:latin typeface="+mj-ea"/>
                <a:ea typeface="+mj-ea"/>
              </a:rPr>
              <a:t>OpenChain Japan WG</a:t>
            </a:r>
            <a:r>
              <a:rPr lang="ja-JP" altLang="en-US" dirty="0">
                <a:solidFill>
                  <a:srgbClr val="D2533C"/>
                </a:solidFill>
                <a:latin typeface="+mj-ea"/>
                <a:ea typeface="+mj-ea"/>
              </a:rPr>
              <a:t> </a:t>
            </a:r>
            <a:r>
              <a:rPr lang="en-US" altLang="ja-JP" dirty="0">
                <a:solidFill>
                  <a:srgbClr val="D2533C"/>
                </a:solidFill>
                <a:latin typeface="+mj-ea"/>
                <a:ea typeface="+mj-ea"/>
              </a:rPr>
              <a:t>ML &amp; Slack</a:t>
            </a:r>
            <a:endParaRPr lang="en-US" sz="4000" b="0" i="0" u="none" strike="noStrike" cap="none" dirty="0">
              <a:solidFill>
                <a:srgbClr val="D2533C"/>
              </a:solidFill>
              <a:latin typeface="+mj-ea"/>
              <a:ea typeface="+mj-ea"/>
              <a:cs typeface="Roboto"/>
              <a:sym typeface="Roboto"/>
            </a:endParaRPr>
          </a:p>
        </p:txBody>
      </p:sp>
      <p:sp>
        <p:nvSpPr>
          <p:cNvPr id="33" name="Shape 76">
            <a:extLst>
              <a:ext uri="{FF2B5EF4-FFF2-40B4-BE49-F238E27FC236}">
                <a16:creationId xmlns:a16="http://schemas.microsoft.com/office/drawing/2014/main" id="{549EFF36-E980-4170-87F3-9936BDD384E2}"/>
              </a:ext>
            </a:extLst>
          </p:cNvPr>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indent="-342900">
              <a:buFont typeface="Wingdings" pitchFamily="2" charset="2"/>
              <a:buChar char="u"/>
            </a:pPr>
            <a:r>
              <a:rPr lang="en-US" altLang="ja-JP" dirty="0">
                <a:latin typeface="+mn-ea"/>
                <a:ea typeface="+mn-ea"/>
              </a:rPr>
              <a:t>2019/10/30</a:t>
            </a:r>
            <a:r>
              <a:rPr lang="ja-JP" altLang="en-US" dirty="0">
                <a:latin typeface="+mn-ea"/>
                <a:ea typeface="+mn-ea"/>
              </a:rPr>
              <a:t>以降、メーリングリストの参加方法が変わりました</a:t>
            </a:r>
            <a:endParaRPr lang="en-US" altLang="ja-JP" dirty="0"/>
          </a:p>
          <a:p>
            <a:pPr marL="542925" indent="0">
              <a:buNone/>
            </a:pPr>
            <a:r>
              <a:rPr lang="ja-JP" altLang="en-US" sz="2000" dirty="0">
                <a:latin typeface="+mn-ea"/>
                <a:ea typeface="+mn-ea"/>
              </a:rPr>
              <a:t>各メーリングリストに参加するには、それぞれ下記のアドレスにメールを送信してください。本文の記載は不要です。</a:t>
            </a:r>
            <a:endParaRPr lang="en-US" altLang="ja-JP" sz="2000" dirty="0">
              <a:latin typeface="+mn-ea"/>
              <a:ea typeface="+mn-ea"/>
            </a:endParaRPr>
          </a:p>
          <a:p>
            <a:pPr marL="714375" indent="-266700">
              <a:buFont typeface="Wingdings" panose="05000000000000000000" pitchFamily="2" charset="2"/>
              <a:buChar char="ü"/>
            </a:pPr>
            <a:r>
              <a:rPr lang="en-US" altLang="ja-JP" dirty="0">
                <a:latin typeface="+mn-ea"/>
                <a:ea typeface="+mn-ea"/>
              </a:rPr>
              <a:t>OpenChain Japan WG ML: </a:t>
            </a:r>
          </a:p>
          <a:p>
            <a:pPr marL="990600" indent="0">
              <a:buNone/>
            </a:pPr>
            <a:r>
              <a:rPr lang="en-US" altLang="ja-JP" dirty="0">
                <a:latin typeface="+mn-ea"/>
                <a:ea typeface="+mn-ea"/>
                <a:hlinkClick r:id="rId3"/>
              </a:rPr>
              <a:t>japan-wg+subscribe@lists.openchainproject.org</a:t>
            </a:r>
            <a:endParaRPr lang="en-US" altLang="ja-JP" dirty="0">
              <a:latin typeface="+mn-ea"/>
              <a:ea typeface="+mn-ea"/>
            </a:endParaRPr>
          </a:p>
          <a:p>
            <a:pPr marL="714375" indent="-266700">
              <a:buFont typeface="Wingdings" panose="05000000000000000000" pitchFamily="2" charset="2"/>
              <a:buChar char="ü"/>
            </a:pPr>
            <a:r>
              <a:rPr lang="ja-JP" altLang="en-US" dirty="0">
                <a:latin typeface="+mn-ea"/>
                <a:ea typeface="+mn-ea"/>
              </a:rPr>
              <a:t>ライセンス情報 </a:t>
            </a:r>
            <a:r>
              <a:rPr lang="en-US" altLang="ja-JP" dirty="0">
                <a:latin typeface="+mn-ea"/>
                <a:ea typeface="+mn-ea"/>
              </a:rPr>
              <a:t>SWG ML: </a:t>
            </a:r>
          </a:p>
          <a:p>
            <a:pPr marL="990600" indent="0">
              <a:buNone/>
            </a:pPr>
            <a:r>
              <a:rPr lang="en-US" altLang="ja-JP" dirty="0">
                <a:latin typeface="+mn-ea"/>
                <a:ea typeface="+mn-ea"/>
                <a:hlinkClick r:id="rId4"/>
              </a:rPr>
              <a:t>japan-sg-licensing+subscribe@lists.openchainproject.org</a:t>
            </a:r>
            <a:endParaRPr lang="en-US" altLang="ja-JP" dirty="0">
              <a:latin typeface="+mn-ea"/>
              <a:ea typeface="+mn-ea"/>
            </a:endParaRPr>
          </a:p>
          <a:p>
            <a:pPr marL="714375" indent="-266700">
              <a:buFont typeface="Wingdings" panose="05000000000000000000" pitchFamily="2" charset="2"/>
              <a:buChar char="ü"/>
            </a:pPr>
            <a:r>
              <a:rPr lang="en-US" altLang="ja-JP" dirty="0">
                <a:latin typeface="+mn-ea"/>
                <a:ea typeface="+mn-ea"/>
              </a:rPr>
              <a:t>Planning SWG ML: </a:t>
            </a:r>
          </a:p>
          <a:p>
            <a:pPr marL="990600" indent="0">
              <a:buNone/>
            </a:pPr>
            <a:r>
              <a:rPr lang="en-US" altLang="ja-JP" dirty="0">
                <a:latin typeface="+mn-ea"/>
                <a:ea typeface="+mn-ea"/>
                <a:hlinkClick r:id="rId5"/>
              </a:rPr>
              <a:t>japan-sg-planning+subscribe@lists.openchainproject.org</a:t>
            </a:r>
            <a:endParaRPr lang="en-US" altLang="ja-JP" dirty="0">
              <a:latin typeface="+mn-ea"/>
              <a:ea typeface="+mn-ea"/>
            </a:endParaRPr>
          </a:p>
          <a:p>
            <a:pPr marL="714375" indent="-266700">
              <a:buFont typeface="Wingdings" panose="05000000000000000000" pitchFamily="2" charset="2"/>
              <a:buChar char="ü"/>
            </a:pPr>
            <a:r>
              <a:rPr lang="en-US" altLang="ja-JP" dirty="0">
                <a:latin typeface="+mn-ea"/>
                <a:ea typeface="+mn-ea"/>
              </a:rPr>
              <a:t>Tooling SWG ML: </a:t>
            </a:r>
          </a:p>
          <a:p>
            <a:pPr marL="990600" indent="0">
              <a:buNone/>
            </a:pPr>
            <a:r>
              <a:rPr lang="en-US" altLang="ja-JP" dirty="0">
                <a:latin typeface="+mn-ea"/>
                <a:ea typeface="+mn-ea"/>
                <a:hlinkClick r:id="rId6"/>
              </a:rPr>
              <a:t>japan-sg-tooling+subscribe@lists.openchainproject.org</a:t>
            </a:r>
            <a:endParaRPr lang="en-US" altLang="ja-JP" dirty="0">
              <a:latin typeface="+mn-ea"/>
              <a:ea typeface="+mn-ea"/>
            </a:endParaRPr>
          </a:p>
          <a:p>
            <a:pPr marL="428625" indent="-342900">
              <a:buFont typeface="Wingdings" panose="05000000000000000000" pitchFamily="2" charset="2"/>
              <a:buChar char="u"/>
            </a:pPr>
            <a:r>
              <a:rPr lang="en-US" altLang="ja-JP" dirty="0">
                <a:latin typeface="+mn-ea"/>
              </a:rPr>
              <a:t>Slack: https://openchain-japanwg.slack.com/</a:t>
            </a:r>
          </a:p>
        </p:txBody>
      </p:sp>
    </p:spTree>
    <p:extLst>
      <p:ext uri="{BB962C8B-B14F-4D97-AF65-F5344CB8AC3E}">
        <p14:creationId xmlns:p14="http://schemas.microsoft.com/office/powerpoint/2010/main" val="1990508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lvl="0" algn="ctr">
              <a:buClr>
                <a:srgbClr val="D2533C"/>
              </a:buClr>
              <a:buSzPct val="25000"/>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Sub 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3546114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5125811F-4C7C-43FA-8C56-09976403547C}"/>
              </a:ext>
            </a:extLst>
          </p:cNvPr>
          <p:cNvSpPr txBox="1">
            <a:spLocks/>
          </p:cNvSpPr>
          <p:nvPr/>
        </p:nvSpPr>
        <p:spPr>
          <a:xfrm>
            <a:off x="264990" y="1484689"/>
            <a:ext cx="8970000" cy="432143"/>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kumimoji="1" lang="ja-JP" altLang="en-US" sz="2800" dirty="0">
                <a:latin typeface="+mn-ea"/>
                <a:ea typeface="+mn-ea"/>
              </a:rPr>
              <a:t>活動概要</a:t>
            </a:r>
          </a:p>
        </p:txBody>
      </p:sp>
      <p:sp>
        <p:nvSpPr>
          <p:cNvPr id="5" name="コンテンツ プレースホルダー 2">
            <a:extLst>
              <a:ext uri="{FF2B5EF4-FFF2-40B4-BE49-F238E27FC236}">
                <a16:creationId xmlns:a16="http://schemas.microsoft.com/office/drawing/2014/main" id="{DCB9D8AC-530B-4BE5-95F6-09BB35EF5322}"/>
              </a:ext>
            </a:extLst>
          </p:cNvPr>
          <p:cNvSpPr txBox="1">
            <a:spLocks/>
          </p:cNvSpPr>
          <p:nvPr/>
        </p:nvSpPr>
        <p:spPr>
          <a:xfrm>
            <a:off x="667806" y="1916832"/>
            <a:ext cx="8970000" cy="4465604"/>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278606" indent="-278606" defTabSz="742950">
              <a:defRPr/>
            </a:pPr>
            <a:r>
              <a:rPr lang="ja-JP" altLang="en-US" sz="2600" dirty="0">
                <a:solidFill>
                  <a:prstClr val="black"/>
                </a:solidFill>
                <a:latin typeface="Calibri"/>
                <a:ea typeface="ＭＳ Ｐゴシック" panose="020B0600070205080204" pitchFamily="50" charset="-128"/>
              </a:rPr>
              <a:t>メンバー</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青木、浅羽、安倍、今田、遠藤、大内、大崎、大和田、加藤、小泉、小保田、島、忍頂寺、山本、米嶋、渡邊</a:t>
            </a:r>
            <a:endParaRPr lang="en-US" altLang="ja-JP" sz="2275"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福地（報告者）</a:t>
            </a:r>
            <a:endParaRPr lang="en-US" altLang="ja-JP" sz="2275" dirty="0">
              <a:solidFill>
                <a:prstClr val="black"/>
              </a:solidFill>
              <a:latin typeface="Calibri"/>
              <a:ea typeface="ＭＳ Ｐゴシック" panose="020B0600070205080204" pitchFamily="50" charset="-128"/>
            </a:endParaRPr>
          </a:p>
          <a:p>
            <a:pPr marL="278606" indent="-278606" defTabSz="742950">
              <a:defRPr/>
            </a:pPr>
            <a:r>
              <a:rPr lang="ja-JP" altLang="en-US" sz="2600" dirty="0">
                <a:solidFill>
                  <a:prstClr val="black"/>
                </a:solidFill>
                <a:latin typeface="Calibri"/>
                <a:ea typeface="ＭＳ Ｐゴシック" panose="020B0600070205080204" pitchFamily="50" charset="-128"/>
              </a:rPr>
              <a:t>活動状況</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全体会合調整</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rPr>
              <a:t>回　</a:t>
            </a:r>
            <a:r>
              <a:rPr lang="en-US" altLang="ja-JP" sz="1900" dirty="0">
                <a:solidFill>
                  <a:prstClr val="black"/>
                </a:solidFill>
                <a:latin typeface="Calibri"/>
              </a:rPr>
              <a:t>	</a:t>
            </a:r>
            <a:r>
              <a:rPr lang="en-US" altLang="ja-JP" sz="1900" dirty="0">
                <a:solidFill>
                  <a:prstClr val="black"/>
                </a:solidFill>
                <a:latin typeface="Calibri"/>
                <a:ea typeface="ＭＳ Ｐゴシック" panose="020B0600070205080204" pitchFamily="50" charset="-128"/>
              </a:rPr>
              <a:t>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ea typeface="ＭＳ Ｐゴシック" panose="020B0600070205080204" pitchFamily="50" charset="-128"/>
              </a:rPr>
              <a:t>月</a:t>
            </a:r>
            <a:r>
              <a:rPr lang="en-US" altLang="ja-JP" sz="1900" dirty="0">
                <a:solidFill>
                  <a:prstClr val="black"/>
                </a:solidFill>
                <a:latin typeface="Calibri"/>
                <a:ea typeface="ＭＳ Ｐゴシック" panose="020B0600070205080204" pitchFamily="50" charset="-128"/>
              </a:rPr>
              <a:t>19</a:t>
            </a:r>
            <a:r>
              <a:rPr lang="ja-JP" altLang="en-US" sz="1900" dirty="0">
                <a:solidFill>
                  <a:prstClr val="black"/>
                </a:solidFill>
                <a:latin typeface="Calibri"/>
                <a:ea typeface="ＭＳ Ｐゴシック" panose="020B0600070205080204" pitchFamily="50" charset="-128"/>
              </a:rPr>
              <a:t>日</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木</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　</a:t>
            </a:r>
            <a:r>
              <a:rPr lang="en-US" altLang="ja-JP" sz="1900" dirty="0">
                <a:solidFill>
                  <a:prstClr val="black"/>
                </a:solidFill>
                <a:latin typeface="Calibri"/>
                <a:ea typeface="ＭＳ Ｐゴシック" panose="020B0600070205080204" pitchFamily="50" charset="-128"/>
              </a:rPr>
              <a:t>NEC(</a:t>
            </a:r>
            <a:r>
              <a:rPr lang="ja-JP" altLang="en-US" sz="1900" dirty="0">
                <a:solidFill>
                  <a:prstClr val="black"/>
                </a:solidFill>
                <a:latin typeface="Calibri"/>
                <a:ea typeface="ＭＳ Ｐゴシック" panose="020B0600070205080204" pitchFamily="50" charset="-128"/>
              </a:rPr>
              <a:t>田町</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13</a:t>
            </a:r>
            <a:r>
              <a:rPr lang="ja-JP" altLang="en-US" sz="1950" dirty="0">
                <a:solidFill>
                  <a:prstClr val="black"/>
                </a:solidFill>
                <a:latin typeface="Calibri"/>
                <a:ea typeface="ＭＳ Ｐゴシック" panose="020B0600070205080204" pitchFamily="50" charset="-128"/>
              </a:rPr>
              <a:t>回</a:t>
            </a:r>
            <a:r>
              <a:rPr lang="ja-JP" altLang="en-US" sz="2000" dirty="0">
                <a:solidFill>
                  <a:prstClr val="black"/>
                </a:solidFill>
                <a:latin typeface="Calibri"/>
              </a:rPr>
              <a:t>　</a:t>
            </a:r>
            <a:r>
              <a:rPr lang="en-US" altLang="ja-JP" sz="2000" dirty="0">
                <a:solidFill>
                  <a:prstClr val="black"/>
                </a:solidFill>
                <a:latin typeface="Calibri"/>
              </a:rPr>
              <a:t>	</a:t>
            </a:r>
            <a:r>
              <a:rPr lang="en-US" altLang="ja-JP" sz="1950" dirty="0">
                <a:solidFill>
                  <a:prstClr val="black"/>
                </a:solidFill>
                <a:latin typeface="Calibri"/>
                <a:ea typeface="ＭＳ Ｐゴシック" panose="020B0600070205080204" pitchFamily="50" charset="-128"/>
              </a:rPr>
              <a:t>2020</a:t>
            </a:r>
            <a:r>
              <a:rPr lang="ja-JP" altLang="en-US" sz="1950" dirty="0">
                <a:solidFill>
                  <a:prstClr val="black"/>
                </a:solidFill>
                <a:latin typeface="Calibri"/>
                <a:ea typeface="ＭＳ Ｐゴシック" panose="020B0600070205080204" pitchFamily="50" charset="-128"/>
              </a:rPr>
              <a:t>年</a:t>
            </a:r>
            <a:r>
              <a:rPr lang="en-US" altLang="ja-JP" sz="1950" dirty="0">
                <a:solidFill>
                  <a:prstClr val="black"/>
                </a:solidFill>
                <a:latin typeface="Calibri"/>
                <a:ea typeface="ＭＳ Ｐゴシック" panose="020B0600070205080204" pitchFamily="50" charset="-128"/>
              </a:rPr>
              <a:t>2</a:t>
            </a:r>
            <a:r>
              <a:rPr lang="ja-JP" altLang="en-US" sz="1950" dirty="0">
                <a:solidFill>
                  <a:prstClr val="black"/>
                </a:solidFill>
                <a:latin typeface="Calibri"/>
                <a:ea typeface="ＭＳ Ｐゴシック" panose="020B0600070205080204" pitchFamily="50" charset="-128"/>
              </a:rPr>
              <a:t>月</a:t>
            </a:r>
            <a:r>
              <a:rPr lang="en-US" altLang="ja-JP" sz="1950" dirty="0">
                <a:solidFill>
                  <a:prstClr val="black"/>
                </a:solidFill>
                <a:latin typeface="Calibri"/>
                <a:ea typeface="ＭＳ Ｐゴシック" panose="020B0600070205080204" pitchFamily="50" charset="-128"/>
              </a:rPr>
              <a:t>18</a:t>
            </a:r>
            <a:r>
              <a:rPr lang="ja-JP" altLang="en-US" sz="1950" dirty="0">
                <a:solidFill>
                  <a:prstClr val="black"/>
                </a:solidFill>
                <a:latin typeface="Calibri"/>
                <a:ea typeface="ＭＳ Ｐゴシック" panose="020B0600070205080204" pitchFamily="50" charset="-128"/>
              </a:rPr>
              <a:t>日</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火</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　</a:t>
            </a:r>
            <a:r>
              <a:rPr lang="en-US" altLang="ja-JP" sz="1950" dirty="0" err="1">
                <a:solidFill>
                  <a:prstClr val="black"/>
                </a:solidFill>
                <a:latin typeface="Calibri"/>
                <a:ea typeface="ＭＳ Ｐゴシック" panose="020B0600070205080204" pitchFamily="50" charset="-128"/>
              </a:rPr>
              <a:t>DeNA</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渋谷</a:t>
            </a:r>
            <a:r>
              <a:rPr lang="en-US" altLang="ja-JP" sz="1950" dirty="0">
                <a:solidFill>
                  <a:prstClr val="black"/>
                </a:solidFill>
                <a:latin typeface="Calibri"/>
                <a:ea typeface="ＭＳ Ｐゴシック" panose="020B0600070205080204" pitchFamily="50" charset="-128"/>
              </a:rPr>
              <a:t>)</a:t>
            </a:r>
          </a:p>
          <a:p>
            <a:pPr marL="603647" lvl="1" indent="-232172" defTabSz="742950">
              <a:defRPr/>
            </a:pPr>
            <a:r>
              <a:rPr lang="en-US" altLang="ja-JP" sz="2275" dirty="0">
                <a:solidFill>
                  <a:prstClr val="black"/>
                </a:solidFill>
                <a:latin typeface="Calibri"/>
                <a:ea typeface="ＭＳ Ｐゴシック" panose="020B0600070205080204" pitchFamily="50" charset="-128"/>
              </a:rPr>
              <a:t>F2F</a:t>
            </a:r>
            <a:r>
              <a:rPr lang="ja-JP" altLang="en-US" sz="2275" dirty="0">
                <a:solidFill>
                  <a:prstClr val="black"/>
                </a:solidFill>
                <a:latin typeface="Calibri"/>
                <a:ea typeface="ＭＳ Ｐゴシック" panose="020B0600070205080204" pitchFamily="50" charset="-128"/>
              </a:rPr>
              <a:t>会議　（</a:t>
            </a:r>
            <a:r>
              <a:rPr lang="en-US" altLang="ja-JP" sz="2275" dirty="0">
                <a:solidFill>
                  <a:prstClr val="black"/>
                </a:solidFill>
                <a:latin typeface="Calibri"/>
                <a:ea typeface="ＭＳ Ｐゴシック" panose="020B0600070205080204" pitchFamily="50" charset="-128"/>
              </a:rPr>
              <a:t>10/18 </a:t>
            </a:r>
            <a:r>
              <a:rPr lang="ja-JP" altLang="en-US" sz="2275" dirty="0">
                <a:solidFill>
                  <a:prstClr val="black"/>
                </a:solidFill>
                <a:latin typeface="Calibri"/>
                <a:ea typeface="ＭＳ Ｐゴシック" panose="020B0600070205080204" pitchFamily="50" charset="-128"/>
              </a:rPr>
              <a:t>川崎）</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12</a:t>
            </a:r>
            <a:r>
              <a:rPr lang="ja-JP" altLang="en-US" sz="1950" dirty="0">
                <a:solidFill>
                  <a:prstClr val="black"/>
                </a:solidFill>
                <a:latin typeface="Calibri"/>
                <a:ea typeface="ＭＳ Ｐゴシック" panose="020B0600070205080204" pitchFamily="50" charset="-128"/>
              </a:rPr>
              <a:t>回アジェンダ案</a:t>
            </a:r>
            <a:endParaRPr lang="en-US" altLang="ja-JP" sz="1950"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rPr>
              <a:t>並行セッションに関する議論</a:t>
            </a:r>
            <a:endParaRPr lang="en-US" altLang="ja-JP" sz="1950" dirty="0">
              <a:solidFill>
                <a:prstClr val="black"/>
              </a:solidFill>
              <a:latin typeface="Calibri"/>
            </a:endParaRPr>
          </a:p>
          <a:p>
            <a:pPr marL="928688" lvl="2" indent="-185738" defTabSz="742950">
              <a:defRPr/>
            </a:pPr>
            <a:r>
              <a:rPr lang="en-US" altLang="ja-JP" sz="1950" dirty="0">
                <a:solidFill>
                  <a:prstClr val="black"/>
                </a:solidFill>
                <a:latin typeface="Calibri"/>
              </a:rPr>
              <a:t>Lightning</a:t>
            </a:r>
            <a:r>
              <a:rPr lang="ja-JP" altLang="en-US" sz="1950" dirty="0">
                <a:solidFill>
                  <a:prstClr val="black"/>
                </a:solidFill>
                <a:latin typeface="Calibri"/>
              </a:rPr>
              <a:t> </a:t>
            </a:r>
            <a:r>
              <a:rPr lang="en-US" altLang="ja-JP" sz="1950" dirty="0">
                <a:solidFill>
                  <a:prstClr val="black"/>
                </a:solidFill>
                <a:latin typeface="Calibri"/>
              </a:rPr>
              <a:t>Talk</a:t>
            </a:r>
            <a:r>
              <a:rPr lang="ja-JP" altLang="en-US" sz="1950" dirty="0">
                <a:solidFill>
                  <a:prstClr val="black"/>
                </a:solidFill>
                <a:latin typeface="Calibri"/>
              </a:rPr>
              <a:t>に関する議論</a:t>
            </a:r>
            <a:endParaRPr lang="en-US" altLang="ja-JP" sz="1950" dirty="0">
              <a:solidFill>
                <a:prstClr val="black"/>
              </a:solidFill>
              <a:latin typeface="Calibri"/>
            </a:endParaRPr>
          </a:p>
        </p:txBody>
      </p:sp>
      <p:sp>
        <p:nvSpPr>
          <p:cNvPr id="6" name="タイトル 1"/>
          <p:cNvSpPr txBox="1">
            <a:spLocks/>
          </p:cNvSpPr>
          <p:nvPr/>
        </p:nvSpPr>
        <p:spPr>
          <a:xfrm>
            <a:off x="241794" y="476672"/>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Japan 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Planning SWG</a:t>
            </a:r>
          </a:p>
        </p:txBody>
      </p:sp>
    </p:spTree>
    <p:extLst>
      <p:ext uri="{BB962C8B-B14F-4D97-AF65-F5344CB8AC3E}">
        <p14:creationId xmlns:p14="http://schemas.microsoft.com/office/powerpoint/2010/main" val="165959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3600" dirty="0">
                <a:latin typeface="+mj-ea"/>
                <a:ea typeface="+mj-ea"/>
              </a:rPr>
              <a:t>独占禁止法順守ポリシー </a:t>
            </a:r>
            <a:r>
              <a:rPr kumimoji="1" lang="en-US" altLang="ja-JP" sz="2800" dirty="0">
                <a:latin typeface="+mj-ea"/>
                <a:ea typeface="+mj-ea"/>
              </a:rPr>
              <a:t>(Antitrust Policy)</a:t>
            </a:r>
            <a:endParaRPr kumimoji="1" lang="ja-JP" altLang="en-US" sz="28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a:latin typeface="+mn-ea"/>
                <a:ea typeface="+mn-ea"/>
              </a:rPr>
              <a:t>Linux Foundation (</a:t>
            </a:r>
            <a:r>
              <a:rPr kumimoji="1" lang="ja-JP" altLang="en-US" sz="2000" dirty="0">
                <a:latin typeface="+mn-ea"/>
                <a:ea typeface="+mn-ea"/>
              </a:rPr>
              <a:t>以下</a:t>
            </a:r>
            <a:r>
              <a:rPr kumimoji="1" lang="en-US" altLang="ja-JP" sz="2000" dirty="0">
                <a:latin typeface="+mn-ea"/>
                <a:ea typeface="+mn-ea"/>
              </a:rPr>
              <a:t>LF</a:t>
            </a:r>
            <a:r>
              <a:rPr kumimoji="1" lang="ja-JP" altLang="en-US" sz="2000" dirty="0">
                <a:latin typeface="+mn-ea"/>
                <a:ea typeface="+mn-ea"/>
              </a:rPr>
              <a:t>と略す</a:t>
            </a:r>
            <a:r>
              <a:rPr kumimoji="1" lang="en-US" altLang="ja-JP" sz="2000" dirty="0">
                <a:latin typeface="+mn-ea"/>
                <a:ea typeface="+mn-ea"/>
              </a:rPr>
              <a:t>) </a:t>
            </a:r>
            <a:r>
              <a:rPr kumimoji="1" lang="ja-JP" altLang="en-US" sz="2000" dirty="0">
                <a:latin typeface="+mn-ea"/>
                <a:ea typeface="+mn-ea"/>
              </a:rPr>
              <a:t>の会議は、産業界で競合関係にある企業同士の参加が不可欠です。</a:t>
            </a:r>
            <a:r>
              <a:rPr kumimoji="1" lang="en-US" altLang="ja-JP" sz="2000" dirty="0">
                <a:latin typeface="+mn-ea"/>
                <a:ea typeface="+mn-ea"/>
              </a:rPr>
              <a:t>LF</a:t>
            </a:r>
            <a:r>
              <a:rPr kumimoji="1" lang="ja-JP" altLang="en-US" sz="2000" dirty="0">
                <a:latin typeface="+mn-ea"/>
                <a:ea typeface="+mn-ea"/>
              </a:rPr>
              <a:t>は、すべての活動を、適用されるべきすべての独占禁止法</a:t>
            </a:r>
            <a:r>
              <a:rPr kumimoji="1" lang="en-US" altLang="ja-JP" sz="2000" dirty="0">
                <a:latin typeface="+mn-ea"/>
                <a:ea typeface="+mn-ea"/>
              </a:rPr>
              <a:t>/</a:t>
            </a:r>
            <a:r>
              <a:rPr kumimoji="1" lang="ja-JP" altLang="en-US" sz="2000" dirty="0">
                <a:latin typeface="+mn-ea"/>
                <a:ea typeface="+mn-ea"/>
              </a:rPr>
              <a:t>競争法に則って運営します。従って、会議の出席者は、アジェンダに沿って会議を進め、国内外の独占禁止法</a:t>
            </a:r>
            <a:r>
              <a:rPr kumimoji="1" lang="en-US" altLang="ja-JP" sz="2000" dirty="0">
                <a:latin typeface="+mn-ea"/>
                <a:ea typeface="+mn-ea"/>
              </a:rPr>
              <a:t>/</a:t>
            </a:r>
            <a:r>
              <a:rPr kumimoji="1" lang="ja-JP" altLang="en-US" sz="2000" dirty="0">
                <a:latin typeface="+mn-ea"/>
                <a:ea typeface="+mn-ea"/>
              </a:rPr>
              <a:t>競争法の下で禁止されているいかなる活動にも参加しないよう、注意を払うことが非常に重要です。</a:t>
            </a:r>
            <a:endParaRPr kumimoji="1" lang="en-US" altLang="ja-JP" sz="2000" dirty="0">
              <a:latin typeface="+mn-ea"/>
              <a:ea typeface="+mn-ea"/>
            </a:endParaRPr>
          </a:p>
          <a:p>
            <a:pPr marL="271463" indent="-141288"/>
            <a:r>
              <a:rPr kumimoji="1" lang="en-US" altLang="ja-JP" sz="2000" dirty="0">
                <a:latin typeface="+mn-ea"/>
                <a:ea typeface="+mn-ea"/>
              </a:rPr>
              <a:t>LF</a:t>
            </a:r>
            <a:r>
              <a:rPr kumimoji="1" lang="ja-JP" altLang="en-US" sz="2000" dirty="0">
                <a:latin typeface="+mn-ea"/>
                <a:ea typeface="+mn-ea"/>
              </a:rPr>
              <a:t>の会議において、また</a:t>
            </a:r>
            <a:r>
              <a:rPr kumimoji="1" lang="en-US" altLang="ja-JP" sz="2000" dirty="0">
                <a:latin typeface="+mn-ea"/>
                <a:ea typeface="+mn-ea"/>
              </a:rPr>
              <a:t>LF</a:t>
            </a:r>
            <a:r>
              <a:rPr kumimoji="1" lang="ja-JP" altLang="en-US" sz="2000" dirty="0">
                <a:latin typeface="+mn-ea"/>
                <a:ea typeface="+mn-ea"/>
              </a:rPr>
              <a:t>の活動に関連して、禁止されている行動の例は、</a:t>
            </a:r>
            <a:r>
              <a:rPr kumimoji="1" lang="en-US" altLang="ja-JP" sz="2000" dirty="0">
                <a:latin typeface="+mn-lt"/>
                <a:ea typeface="+mn-ea"/>
              </a:rPr>
              <a:t>https://www.linuxfoundation.jp/antitrust-policy/ </a:t>
            </a:r>
            <a:r>
              <a:rPr kumimoji="1" lang="ja-JP" altLang="en-US" sz="2000" dirty="0">
                <a:latin typeface="+mn-ea"/>
                <a:ea typeface="+mn-ea"/>
              </a:rPr>
              <a:t>から入手できる</a:t>
            </a:r>
            <a:r>
              <a:rPr kumimoji="1" lang="en-US" altLang="ja-JP" sz="2000" dirty="0">
                <a:latin typeface="+mn-ea"/>
                <a:ea typeface="+mn-ea"/>
              </a:rPr>
              <a:t>LF</a:t>
            </a:r>
            <a:r>
              <a:rPr kumimoji="1" lang="ja-JP" altLang="en-US" sz="2000" dirty="0">
                <a:latin typeface="+mn-ea"/>
                <a:ea typeface="+mn-ea"/>
              </a:rPr>
              <a:t>独占禁止法順守ポリシーに記載されています。これらの事項について質問がある場合は、あなたの会社の法律顧問に問い合わせるか、もしあなたが</a:t>
            </a:r>
            <a:r>
              <a:rPr kumimoji="1" lang="en-US" altLang="ja-JP" sz="2000" dirty="0">
                <a:latin typeface="+mn-ea"/>
                <a:ea typeface="+mn-ea"/>
              </a:rPr>
              <a:t>LF</a:t>
            </a:r>
            <a:r>
              <a:rPr kumimoji="1" lang="ja-JP" altLang="en-US" sz="2000" dirty="0">
                <a:latin typeface="+mn-ea"/>
                <a:ea typeface="+mn-ea"/>
              </a:rPr>
              <a:t>のメンバーであるならば、</a:t>
            </a:r>
            <a:r>
              <a:rPr kumimoji="1" lang="en-US" altLang="ja-JP" sz="2000" dirty="0">
                <a:latin typeface="+mn-ea"/>
                <a:ea typeface="+mn-ea"/>
              </a:rPr>
              <a:t>LF</a:t>
            </a:r>
            <a:r>
              <a:rPr kumimoji="1" lang="ja-JP" altLang="en-US" sz="2000" dirty="0">
                <a:latin typeface="+mn-ea"/>
                <a:ea typeface="+mn-ea"/>
              </a:rPr>
              <a:t>の法律顧問である </a:t>
            </a:r>
            <a:r>
              <a:rPr kumimoji="1" lang="en-US" altLang="ja-JP" sz="2000" dirty="0" err="1">
                <a:latin typeface="+mn-ea"/>
                <a:ea typeface="+mn-ea"/>
              </a:rPr>
              <a:t>Gesmer</a:t>
            </a:r>
            <a:r>
              <a:rPr kumimoji="1" lang="en-US" altLang="ja-JP" sz="2000" dirty="0">
                <a:latin typeface="+mn-ea"/>
                <a:ea typeface="+mn-ea"/>
              </a:rPr>
              <a:t> </a:t>
            </a:r>
            <a:r>
              <a:rPr kumimoji="1" lang="en-US" altLang="ja-JP" sz="2000" dirty="0" err="1">
                <a:latin typeface="+mn-ea"/>
                <a:ea typeface="+mn-ea"/>
              </a:rPr>
              <a:t>Updegrove</a:t>
            </a:r>
            <a:r>
              <a:rPr kumimoji="1" lang="en-US" altLang="ja-JP" sz="2000" dirty="0">
                <a:latin typeface="+mn-ea"/>
                <a:ea typeface="+mn-ea"/>
              </a:rPr>
              <a:t> LLP </a:t>
            </a:r>
            <a:r>
              <a:rPr kumimoji="1" lang="ja-JP" altLang="en-US" sz="2000" dirty="0">
                <a:latin typeface="+mn-ea"/>
                <a:ea typeface="+mn-ea"/>
              </a:rPr>
              <a:t>の </a:t>
            </a:r>
            <a:r>
              <a:rPr kumimoji="1" lang="en-US" altLang="ja-JP" sz="2000" dirty="0">
                <a:latin typeface="+mn-ea"/>
                <a:ea typeface="+mn-ea"/>
              </a:rPr>
              <a:t>Andrew </a:t>
            </a:r>
            <a:r>
              <a:rPr kumimoji="1" lang="en-US" altLang="ja-JP" sz="2000" dirty="0" err="1">
                <a:latin typeface="+mn-ea"/>
                <a:ea typeface="+mn-ea"/>
              </a:rPr>
              <a:t>Updegrove</a:t>
            </a:r>
            <a:r>
              <a:rPr kumimoji="1" lang="en-US" altLang="ja-JP" sz="2000" dirty="0">
                <a:latin typeface="+mn-ea"/>
                <a:ea typeface="+mn-ea"/>
              </a:rPr>
              <a:t> </a:t>
            </a:r>
            <a:r>
              <a:rPr kumimoji="1" lang="ja-JP" altLang="en-US" sz="2000" dirty="0">
                <a:latin typeface="+mn-ea"/>
                <a:ea typeface="+mn-ea"/>
              </a:rPr>
              <a:t>にお問い合わせください。</a:t>
            </a:r>
          </a:p>
        </p:txBody>
      </p:sp>
    </p:spTree>
    <p:extLst>
      <p:ext uri="{BB962C8B-B14F-4D97-AF65-F5344CB8AC3E}">
        <p14:creationId xmlns:p14="http://schemas.microsoft.com/office/powerpoint/2010/main" val="3679559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64188"/>
            <a:ext cx="8229600" cy="716541"/>
          </a:xfrm>
          <a:solidFill>
            <a:schemeClr val="accent5">
              <a:lumMod val="40000"/>
              <a:lumOff val="60000"/>
            </a:schemeClr>
          </a:solidFill>
          <a:ln>
            <a:solidFill>
              <a:schemeClr val="accent1"/>
            </a:solidFill>
          </a:ln>
        </p:spPr>
        <p:txBody>
          <a:bodyPr>
            <a:normAutofit/>
          </a:bodyPr>
          <a:lstStyle/>
          <a:p>
            <a:r>
              <a:rPr lang="en-US" altLang="ja-JP" sz="3600" dirty="0">
                <a:latin typeface="Meiryo UI" panose="020B0604030504040204" pitchFamily="50" charset="-128"/>
                <a:ea typeface="Meiryo UI" panose="020B0604030504040204" pitchFamily="50" charset="-128"/>
              </a:rPr>
              <a:t>FAQ</a:t>
            </a:r>
            <a:r>
              <a:rPr lang="ja-JP" altLang="en-US" sz="3600" dirty="0">
                <a:latin typeface="Meiryo UI" panose="020B0604030504040204" pitchFamily="50" charset="-128"/>
                <a:ea typeface="Meiryo UI" panose="020B0604030504040204" pitchFamily="50" charset="-128"/>
              </a:rPr>
              <a:t>作成</a:t>
            </a:r>
            <a:r>
              <a:rPr lang="en-US" altLang="ja-JP" sz="3600" dirty="0">
                <a:latin typeface="Meiryo UI" panose="020B0604030504040204" pitchFamily="50" charset="-128"/>
                <a:ea typeface="Meiryo UI" panose="020B0604030504040204" pitchFamily="50" charset="-128"/>
              </a:rPr>
              <a:t>SWG</a:t>
            </a:r>
            <a:endParaRPr lang="ja-JP" altLang="en-US" sz="3600" dirty="0">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632520" y="1124744"/>
            <a:ext cx="8712968" cy="5231606"/>
          </a:xfrm>
        </p:spPr>
        <p:txBody>
          <a:bodyPr>
            <a:noAutofit/>
          </a:bodyPr>
          <a:lstStyle/>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活動内容：</a:t>
            </a:r>
            <a:r>
              <a:rPr lang="en-US" altLang="ja-JP" sz="1800" dirty="0">
                <a:latin typeface="Meiryo UI" panose="020B0604030504040204" pitchFamily="50" charset="-128"/>
                <a:ea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rPr>
              <a:t>ライセンス関連の</a:t>
            </a:r>
            <a:r>
              <a:rPr lang="en-US" altLang="ja-JP" sz="1800" dirty="0">
                <a:latin typeface="Meiryo UI" panose="020B0604030504040204" pitchFamily="50" charset="-128"/>
                <a:ea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rPr>
              <a:t>を作成して公開</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活動開始：</a:t>
            </a:r>
            <a:r>
              <a:rPr lang="en-US" altLang="ja-JP" sz="1800" dirty="0">
                <a:latin typeface="Meiryo UI" panose="020B0604030504040204" pitchFamily="50" charset="-128"/>
                <a:ea typeface="Meiryo UI" panose="020B0604030504040204" pitchFamily="50" charset="-128"/>
              </a:rPr>
              <a:t>2018</a:t>
            </a:r>
            <a:r>
              <a:rPr lang="ja-JP" altLang="en-US" sz="1800" dirty="0">
                <a:latin typeface="Meiryo UI" panose="020B0604030504040204" pitchFamily="50" charset="-128"/>
                <a:ea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rPr>
              <a:t>10</a:t>
            </a:r>
            <a:r>
              <a:rPr lang="ja-JP" altLang="en-US" sz="1800" dirty="0">
                <a:latin typeface="Meiryo UI" panose="020B0604030504040204" pitchFamily="50" charset="-128"/>
                <a:ea typeface="Meiryo UI" panose="020B0604030504040204" pitchFamily="50" charset="-128"/>
              </a:rPr>
              <a:t>月</a:t>
            </a:r>
            <a:r>
              <a:rPr lang="en-US" altLang="ja-JP" sz="1800" dirty="0">
                <a:latin typeface="Meiryo UI" panose="020B0604030504040204" pitchFamily="50" charset="-128"/>
                <a:ea typeface="Meiryo UI" panose="020B0604030504040204" pitchFamily="50" charset="-128"/>
              </a:rPr>
              <a:t>18</a:t>
            </a:r>
            <a:r>
              <a:rPr lang="ja-JP" altLang="en-US" sz="1800" dirty="0">
                <a:latin typeface="Meiryo UI" panose="020B0604030504040204" pitchFamily="50" charset="-128"/>
                <a:ea typeface="Meiryo UI" panose="020B0604030504040204" pitchFamily="50" charset="-128"/>
              </a:rPr>
              <a:t>日キックオフ</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参加人数：</a:t>
            </a:r>
            <a:r>
              <a:rPr lang="en-US" altLang="ja-JP" sz="1800" dirty="0">
                <a:latin typeface="Meiryo UI" panose="020B0604030504040204" pitchFamily="50" charset="-128"/>
                <a:ea typeface="Meiryo UI" panose="020B0604030504040204" pitchFamily="50" charset="-128"/>
              </a:rPr>
              <a:t>31</a:t>
            </a:r>
            <a:r>
              <a:rPr lang="ja-JP" altLang="en-US" sz="1800" dirty="0">
                <a:latin typeface="Meiryo UI" panose="020B0604030504040204" pitchFamily="50" charset="-128"/>
                <a:ea typeface="Meiryo UI" panose="020B0604030504040204" pitchFamily="50" charset="-128"/>
              </a:rPr>
              <a:t>名（前回より</a:t>
            </a:r>
            <a:r>
              <a:rPr lang="en-US" altLang="ja-JP" sz="1800" dirty="0">
                <a:latin typeface="Meiryo UI" panose="020B0604030504040204" pitchFamily="50" charset="-128"/>
                <a:ea typeface="Meiryo UI" panose="020B0604030504040204" pitchFamily="50" charset="-128"/>
              </a:rPr>
              <a:t>+3</a:t>
            </a:r>
            <a:r>
              <a:rPr lang="ja-JP" altLang="en-US" sz="1800" dirty="0">
                <a:latin typeface="Meiryo UI" panose="020B0604030504040204" pitchFamily="50" charset="-128"/>
                <a:ea typeface="Meiryo UI" panose="020B0604030504040204" pitchFamily="50" charset="-128"/>
              </a:rPr>
              <a:t>名）</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成果物：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ライセンス関連でよくある誤解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V4</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   </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en-US" altLang="ja-JP" sz="1800" dirty="0">
                <a:latin typeface="Meiryo UI" panose="020B0604030504040204" pitchFamily="50" charset="-128"/>
                <a:ea typeface="Meiryo UI" panose="020B0604030504040204" pitchFamily="50" charset="-128"/>
                <a:cs typeface="Meiryo UI" panose="020B0604030504040204" pitchFamily="50" charset="-128"/>
              </a:rPr>
              <a:t>             2019</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12</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月公開（</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FAQ:27</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件）</a:t>
            </a: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a:p>
            <a:pPr marL="0" indent="0">
              <a:spcBef>
                <a:spcPts val="0"/>
              </a:spcBef>
              <a:buNone/>
            </a:pPr>
            <a:r>
              <a:rPr lang="ja-JP" altLang="en-US" sz="1800" dirty="0">
                <a:latin typeface="Meiryo UI" panose="020B0604030504040204" pitchFamily="50" charset="-128"/>
                <a:ea typeface="Meiryo UI" panose="020B0604030504040204" pitchFamily="50" charset="-128"/>
              </a:rPr>
              <a:t>　　　　　　　（前回より７件追加）</a:t>
            </a:r>
            <a:endParaRPr lang="en-US" altLang="ja-JP" sz="1800" dirty="0">
              <a:latin typeface="Meiryo UI" panose="020B0604030504040204" pitchFamily="50" charset="-128"/>
              <a:ea typeface="Meiryo UI" panose="020B0604030504040204" pitchFamily="50" charset="-128"/>
            </a:endParaRPr>
          </a:p>
          <a:p>
            <a:pPr>
              <a:lnSpc>
                <a:spcPts val="3000"/>
              </a:lnSpc>
              <a:spcBef>
                <a:spcPts val="0"/>
              </a:spcBef>
              <a:buFont typeface="+mj-lt"/>
              <a:buAutoNum type="arabicPeriod" startAt="5"/>
            </a:pPr>
            <a:r>
              <a:rPr lang="ja-JP" altLang="en-US" sz="1800" dirty="0">
                <a:latin typeface="Meiryo UI" panose="020B0604030504040204" pitchFamily="50" charset="-128"/>
                <a:ea typeface="Meiryo UI" panose="020B0604030504040204" pitchFamily="50" charset="-128"/>
              </a:rPr>
              <a:t>検討ルール：</a:t>
            </a:r>
            <a:br>
              <a:rPr lang="en-US" altLang="ja-JP" sz="1800" dirty="0">
                <a:latin typeface="Meiryo UI" panose="020B0604030504040204" pitchFamily="50" charset="-128"/>
                <a:ea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①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初心者向け</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一般的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な内容とする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② ライセンスの</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解釈がグレー</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な内容や、</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ビジネス毎に判断が必要</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な内容は記載しない</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③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ネット上</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SLACK</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）で会話、</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オフ会</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レビューを実施</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④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弁護士によるレビュー後</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に公開</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⑤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は、</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CC0-V1.0</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で公開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⑥ </a:t>
            </a:r>
            <a:r>
              <a:rPr lang="en-GB" altLang="ja-JP"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Chatham House Rule</a:t>
            </a:r>
            <a:r>
              <a:rPr lang="ja-JP" altLang="en-US"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（情報は利用可、誰が言ったかは口外しない）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を採用</a:t>
            </a:r>
            <a:endParaRPr lang="ja-JP" altLang="ja-JP" sz="1800" dirty="0">
              <a:latin typeface="Meiryo UI" panose="020B0604030504040204" pitchFamily="50" charset="-128"/>
              <a:ea typeface="Meiryo UI" panose="020B0604030504040204" pitchFamily="50" charset="-128"/>
              <a:cs typeface="Meiryo UI" panose="020B0604030504040204" pitchFamily="50" charset="-128"/>
            </a:endParaRPr>
          </a:p>
          <a:p>
            <a:pPr>
              <a:spcBef>
                <a:spcPts val="0"/>
              </a:spcBef>
              <a:buFont typeface="+mj-lt"/>
              <a:buAutoNum type="arabicPeriod" startAt="5"/>
            </a:pP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フッター プレースホルダー 4"/>
          <p:cNvSpPr>
            <a:spLocks noGrp="1"/>
          </p:cNvSpPr>
          <p:nvPr>
            <p:ph type="ftr" sz="quarter" idx="11"/>
          </p:nvPr>
        </p:nvSpPr>
        <p:spPr/>
        <p:txBody>
          <a:bodyPr/>
          <a:lstStyle/>
          <a:p>
            <a:r>
              <a:rPr kumimoji="1" lang="en-US" altLang="ja-JP" kern="1200">
                <a:solidFill>
                  <a:prstClr val="black">
                    <a:tint val="75000"/>
                  </a:prstClr>
                </a:solidFill>
                <a:latin typeface="Calibri"/>
                <a:ea typeface="ＭＳ Ｐゴシック" panose="020B0600070205080204" pitchFamily="50" charset="-128"/>
                <a:cs typeface="+mn-cs"/>
              </a:rPr>
              <a:t>CC0-1.0</a:t>
            </a:r>
            <a:r>
              <a:rPr kumimoji="1" lang="ja-JP" altLang="en-US" kern="1200">
                <a:solidFill>
                  <a:prstClr val="black">
                    <a:tint val="75000"/>
                  </a:prstClr>
                </a:solidFill>
                <a:latin typeface="Calibri"/>
                <a:ea typeface="ＭＳ Ｐゴシック" panose="020B0600070205080204" pitchFamily="50" charset="-128"/>
                <a:cs typeface="+mn-cs"/>
              </a:rPr>
              <a:t>（パブリックドメイン）</a:t>
            </a:r>
          </a:p>
        </p:txBody>
      </p:sp>
      <p:pic>
        <p:nvPicPr>
          <p:cNvPr id="6" name="図 5"/>
          <p:cNvPicPr>
            <a:picLocks noChangeAspect="1"/>
          </p:cNvPicPr>
          <p:nvPr/>
        </p:nvPicPr>
        <p:blipFill>
          <a:blip r:embed="rId3"/>
          <a:stretch>
            <a:fillRect/>
          </a:stretch>
        </p:blipFill>
        <p:spPr>
          <a:xfrm>
            <a:off x="6069254" y="1484785"/>
            <a:ext cx="3348242" cy="2520280"/>
          </a:xfrm>
          <a:prstGeom prst="rect">
            <a:avLst/>
          </a:prstGeom>
        </p:spPr>
      </p:pic>
      <p:sp>
        <p:nvSpPr>
          <p:cNvPr id="7" name="テキスト ボックス 6"/>
          <p:cNvSpPr txBox="1"/>
          <p:nvPr/>
        </p:nvSpPr>
        <p:spPr>
          <a:xfrm>
            <a:off x="6951143" y="1156102"/>
            <a:ext cx="1823833" cy="369332"/>
          </a:xfrm>
          <a:prstGeom prst="rect">
            <a:avLst/>
          </a:prstGeom>
          <a:noFill/>
        </p:spPr>
        <p:txBody>
          <a:bodyPr wrap="none" rtlCol="0">
            <a:spAutoFit/>
          </a:bodyPr>
          <a:lstStyle/>
          <a:p>
            <a:r>
              <a:rPr kumimoji="1" lang="ja-JP" altLang="en-US" sz="1800" kern="1200" dirty="0">
                <a:solidFill>
                  <a:prstClr val="black"/>
                </a:solidFill>
                <a:latin typeface="Meiryo UI" panose="020B0604030504040204" pitchFamily="50" charset="-128"/>
                <a:ea typeface="Meiryo UI" panose="020B0604030504040204" pitchFamily="50" charset="-128"/>
                <a:cs typeface="+mn-cs"/>
              </a:rPr>
              <a:t>（</a:t>
            </a:r>
            <a:r>
              <a:rPr kumimoji="1" lang="en-US" altLang="ja-JP" sz="1800" kern="1200" dirty="0">
                <a:solidFill>
                  <a:prstClr val="black"/>
                </a:solidFill>
                <a:latin typeface="Meiryo UI" panose="020B0604030504040204" pitchFamily="50" charset="-128"/>
                <a:ea typeface="Meiryo UI" panose="020B0604030504040204" pitchFamily="50" charset="-128"/>
                <a:cs typeface="+mn-cs"/>
              </a:rPr>
              <a:t>FAQ</a:t>
            </a:r>
            <a:r>
              <a:rPr kumimoji="1" lang="ja-JP" altLang="en-US" sz="1800" kern="1200" dirty="0">
                <a:solidFill>
                  <a:prstClr val="black"/>
                </a:solidFill>
                <a:latin typeface="Meiryo UI" panose="020B0604030504040204" pitchFamily="50" charset="-128"/>
                <a:ea typeface="Meiryo UI" panose="020B0604030504040204" pitchFamily="50" charset="-128"/>
                <a:cs typeface="+mn-cs"/>
              </a:rPr>
              <a:t>サンプル）</a:t>
            </a:r>
          </a:p>
        </p:txBody>
      </p:sp>
      <p:sp>
        <p:nvSpPr>
          <p:cNvPr id="12" name="Slide Number Placeholder 11">
            <a:extLst>
              <a:ext uri="{FF2B5EF4-FFF2-40B4-BE49-F238E27FC236}">
                <a16:creationId xmlns:a16="http://schemas.microsoft.com/office/drawing/2014/main" id="{01EAA743-E57E-4B28-9B2F-B84FEE4E7927}"/>
              </a:ext>
            </a:extLst>
          </p:cNvPr>
          <p:cNvSpPr>
            <a:spLocks noGrp="1"/>
          </p:cNvSpPr>
          <p:nvPr>
            <p:ph type="sldNum" sz="quarter" idx="12"/>
          </p:nvPr>
        </p:nvSpPr>
        <p:spPr/>
        <p:txBody>
          <a:bodyPr/>
          <a:lstStyle/>
          <a:p>
            <a:fld id="{CA73D1A0-EDAA-48A0-B59C-E1DC4E30C901}" type="slidenum">
              <a:rPr kumimoji="1" lang="ja-JP" altLang="en-US" smtClean="0"/>
              <a:t>20</a:t>
            </a:fld>
            <a:endParaRPr kumimoji="1" lang="ja-JP" altLang="en-US"/>
          </a:p>
        </p:txBody>
      </p:sp>
    </p:spTree>
    <p:extLst>
      <p:ext uri="{BB962C8B-B14F-4D97-AF65-F5344CB8AC3E}">
        <p14:creationId xmlns:p14="http://schemas.microsoft.com/office/powerpoint/2010/main" val="3722280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9" name="タイトル 1"/>
          <p:cNvSpPr txBox="1">
            <a:spLocks/>
          </p:cNvSpPr>
          <p:nvPr/>
        </p:nvSpPr>
        <p:spPr>
          <a:xfrm>
            <a:off x="128464" y="495941"/>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Tahoma" pitchFamily="34" charset="0"/>
                <a:ea typeface="ＭＳ Ｐゴシック" pitchFamily="50" charset="-128"/>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Leaflet Project</a:t>
            </a:r>
            <a:r>
              <a:rPr kumimoji="1" lang="ja-JP" altLang="en-US"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 </a:t>
            </a: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SWG</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 </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そもそも</a:t>
            </a:r>
            <a:r>
              <a:rPr kumimoji="1" lang="en-US" altLang="ja-JP"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OpenChain</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の</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Goal</a:t>
            </a:r>
            <a:r>
              <a:rPr kumimoji="1" lang="ja-JP" altLang="en-US"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って</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何？</a:t>
            </a:r>
          </a:p>
        </p:txBody>
      </p:sp>
      <p:pic>
        <p:nvPicPr>
          <p:cNvPr id="20" name="Picture 2" descr="grass fence structure sport lawn pasture football goal player baseball field net rush network ball sports football goal sport venue outdoor structure chain link fencing home fencing goal net"/>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7411" y="1804139"/>
            <a:ext cx="9945660" cy="3964693"/>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p:cNvSpPr txBox="1"/>
          <p:nvPr/>
        </p:nvSpPr>
        <p:spPr>
          <a:xfrm>
            <a:off x="1766367" y="2789245"/>
            <a:ext cx="6191250" cy="1692771"/>
          </a:xfrm>
          <a:prstGeom prst="rect">
            <a:avLst/>
          </a:prstGeom>
          <a:solidFill>
            <a:srgbClr val="008E40">
              <a:alpha val="45000"/>
            </a:srgbClr>
          </a:solidFill>
        </p:spPr>
        <p:txBody>
          <a:bodyPr wrap="square" rtlCol="0">
            <a:spAutoFit/>
          </a:bodyPr>
          <a:lstStyle/>
          <a:p>
            <a:r>
              <a:rPr kumimoji="1" lang="ja-JP" altLang="en-US" sz="2600" b="1" kern="1200" dirty="0">
                <a:solidFill>
                  <a:prstClr val="white"/>
                </a:solidFill>
                <a:latin typeface="Segoe UI Symbol"/>
                <a:ea typeface="メイリオ"/>
              </a:rPr>
              <a:t>上流から</a:t>
            </a:r>
            <a:r>
              <a:rPr kumimoji="1" lang="en-US" altLang="ja-JP" sz="2600" b="1" kern="1200" dirty="0">
                <a:solidFill>
                  <a:prstClr val="white"/>
                </a:solidFill>
                <a:latin typeface="Segoe UI Symbol"/>
                <a:ea typeface="メイリオ"/>
              </a:rPr>
              <a:t>OSS</a:t>
            </a:r>
            <a:r>
              <a:rPr kumimoji="1" lang="ja-JP" altLang="en-US" sz="2600" b="1" kern="1200" dirty="0">
                <a:solidFill>
                  <a:prstClr val="white"/>
                </a:solidFill>
                <a:latin typeface="Segoe UI Symbol"/>
                <a:ea typeface="メイリオ"/>
              </a:rPr>
              <a:t>についての</a:t>
            </a:r>
            <a:r>
              <a:rPr kumimoji="1" lang="ja-JP" altLang="en-US" sz="2600" b="1" kern="1200" dirty="0">
                <a:solidFill>
                  <a:srgbClr val="FFFF00"/>
                </a:solidFill>
                <a:latin typeface="Segoe UI Symbol"/>
                <a:ea typeface="メイリオ"/>
              </a:rPr>
              <a:t>的確な情報</a:t>
            </a:r>
            <a:r>
              <a:rPr kumimoji="1" lang="ja-JP" altLang="en-US" sz="2600" b="1" kern="1200" dirty="0">
                <a:solidFill>
                  <a:prstClr val="white"/>
                </a:solidFill>
                <a:latin typeface="Segoe UI Symbol"/>
                <a:ea typeface="メイリオ"/>
              </a:rPr>
              <a:t>が</a:t>
            </a:r>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タイムリーに流れてくるようにすること</a:t>
            </a:r>
            <a:endParaRPr kumimoji="1" lang="en-US" altLang="ja-JP" sz="2600" b="1" kern="1200" dirty="0">
              <a:solidFill>
                <a:prstClr val="white"/>
              </a:solidFill>
              <a:latin typeface="Segoe UI Symbol"/>
              <a:ea typeface="メイリオ"/>
            </a:endParaRPr>
          </a:p>
          <a:p>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下流に対しても同様に流すようにする</a:t>
            </a:r>
          </a:p>
        </p:txBody>
      </p:sp>
      <p:sp>
        <p:nvSpPr>
          <p:cNvPr id="22" name="テキスト ボックス 21"/>
          <p:cNvSpPr txBox="1"/>
          <p:nvPr/>
        </p:nvSpPr>
        <p:spPr>
          <a:xfrm>
            <a:off x="867392" y="4570863"/>
            <a:ext cx="8095485" cy="1159420"/>
          </a:xfrm>
          <a:prstGeom prst="rect">
            <a:avLst/>
          </a:prstGeom>
          <a:solidFill>
            <a:srgbClr val="FF0000">
              <a:alpha val="66000"/>
            </a:srgbClr>
          </a:solidFill>
        </p:spPr>
        <p:txBody>
          <a:bodyPr wrap="none" rtlCol="0">
            <a:spAutoFit/>
          </a:bodyPr>
          <a:lstStyle/>
          <a:p>
            <a:pPr algn="ctr"/>
            <a:r>
              <a:rPr kumimoji="1" lang="en-US" altLang="ja-JP" sz="3467" b="1" kern="1200" dirty="0">
                <a:solidFill>
                  <a:prstClr val="white"/>
                </a:solidFill>
                <a:latin typeface="Segoe UI Symbol"/>
                <a:ea typeface="メイリオ"/>
              </a:rPr>
              <a:t>OSS</a:t>
            </a:r>
            <a:r>
              <a:rPr kumimoji="1" lang="ja-JP" altLang="en-US" sz="3467" b="1" kern="1200" dirty="0">
                <a:solidFill>
                  <a:prstClr val="white"/>
                </a:solidFill>
                <a:latin typeface="Segoe UI Symbol"/>
                <a:ea typeface="メイリオ"/>
              </a:rPr>
              <a:t>についての重要ポイントを少しでも</a:t>
            </a:r>
            <a:endParaRPr kumimoji="1" lang="en-US" altLang="ja-JP" sz="3467" b="1" kern="1200" dirty="0">
              <a:solidFill>
                <a:prstClr val="white"/>
              </a:solidFill>
              <a:latin typeface="Segoe UI Symbol"/>
              <a:ea typeface="メイリオ"/>
            </a:endParaRPr>
          </a:p>
          <a:p>
            <a:pPr algn="ctr"/>
            <a:r>
              <a:rPr kumimoji="1" lang="ja-JP" altLang="en-US" sz="3467" b="1" kern="1200" dirty="0">
                <a:solidFill>
                  <a:prstClr val="white"/>
                </a:solidFill>
                <a:latin typeface="Segoe UI Symbol"/>
                <a:ea typeface="メイリオ"/>
              </a:rPr>
              <a:t>多くの人に知ってもらう必要がある</a:t>
            </a:r>
            <a:endParaRPr kumimoji="1" lang="en-US" altLang="ja-JP" sz="3467" b="1" kern="1200" dirty="0">
              <a:solidFill>
                <a:prstClr val="white"/>
              </a:solidFill>
              <a:latin typeface="Segoe UI Symbol"/>
              <a:ea typeface="メイリオ"/>
            </a:endParaRPr>
          </a:p>
        </p:txBody>
      </p:sp>
      <p:sp>
        <p:nvSpPr>
          <p:cNvPr id="23" name="テキスト ボックス 22"/>
          <p:cNvSpPr txBox="1"/>
          <p:nvPr/>
        </p:nvSpPr>
        <p:spPr>
          <a:xfrm>
            <a:off x="1236860" y="5890352"/>
            <a:ext cx="7641836" cy="392415"/>
          </a:xfrm>
          <a:prstGeom prst="rect">
            <a:avLst/>
          </a:prstGeom>
          <a:noFill/>
        </p:spPr>
        <p:txBody>
          <a:bodyPr wrap="none" rtlCol="0">
            <a:spAutoFit/>
          </a:bodyPr>
          <a:lstStyle/>
          <a:p>
            <a:r>
              <a:rPr kumimoji="1" lang="ja-JP" altLang="en-US" sz="1950" b="1" kern="1200" dirty="0">
                <a:solidFill>
                  <a:srgbClr val="C00000"/>
                </a:solidFill>
                <a:latin typeface="Segoe UI Symbol"/>
                <a:ea typeface="メイリオ"/>
              </a:rPr>
              <a:t>何が必要か、いつ必要か、なぜ必要か・・・そもそも</a:t>
            </a:r>
            <a:r>
              <a:rPr kumimoji="1" lang="en-US" altLang="ja-JP" sz="1950" b="1" kern="1200" dirty="0">
                <a:solidFill>
                  <a:srgbClr val="C00000"/>
                </a:solidFill>
                <a:latin typeface="Segoe UI Symbol"/>
                <a:ea typeface="メイリオ"/>
              </a:rPr>
              <a:t>OSS</a:t>
            </a:r>
            <a:r>
              <a:rPr kumimoji="1" lang="ja-JP" altLang="en-US" sz="1950" b="1" kern="1200" dirty="0">
                <a:solidFill>
                  <a:srgbClr val="C00000"/>
                </a:solidFill>
                <a:latin typeface="Segoe UI Symbol"/>
                <a:ea typeface="メイリオ"/>
              </a:rPr>
              <a:t>とは何か</a:t>
            </a:r>
          </a:p>
        </p:txBody>
      </p:sp>
    </p:spTree>
    <p:extLst>
      <p:ext uri="{BB962C8B-B14F-4D97-AF65-F5344CB8AC3E}">
        <p14:creationId xmlns:p14="http://schemas.microsoft.com/office/powerpoint/2010/main" val="3434433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1" name="タイトル 1">
            <a:extLst>
              <a:ext uri="{FF2B5EF4-FFF2-40B4-BE49-F238E27FC236}">
                <a16:creationId xmlns:a16="http://schemas.microsoft.com/office/drawing/2014/main" id="{C7FDB133-DE6A-49C9-B08D-4DD1416CAE4D}"/>
              </a:ext>
            </a:extLst>
          </p:cNvPr>
          <p:cNvSpPr txBox="1">
            <a:spLocks/>
          </p:cNvSpPr>
          <p:nvPr/>
        </p:nvSpPr>
        <p:spPr>
          <a:xfrm>
            <a:off x="513561" y="445147"/>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mj-ea"/>
                <a:ea typeface="+mj-ea"/>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600" b="0" i="0" u="sng" strike="noStrike" kern="0" cap="none" spc="0" normalizeH="0" baseline="0" noProof="0" dirty="0">
                <a:ln>
                  <a:noFill/>
                </a:ln>
                <a:solidFill>
                  <a:sysClr val="windowText" lastClr="000000"/>
                </a:solidFill>
                <a:effectLst/>
                <a:uLnTx/>
                <a:uFillTx/>
                <a:latin typeface="メイリオ"/>
                <a:ea typeface="メイリオ"/>
              </a:rPr>
              <a:t>少しでも多くの人に知ってもらうために</a:t>
            </a:r>
          </a:p>
        </p:txBody>
      </p:sp>
      <p:sp>
        <p:nvSpPr>
          <p:cNvPr id="12" name="コンテンツ プレースホルダー 5">
            <a:extLst>
              <a:ext uri="{FF2B5EF4-FFF2-40B4-BE49-F238E27FC236}">
                <a16:creationId xmlns:a16="http://schemas.microsoft.com/office/drawing/2014/main" id="{E48F2CFF-8EC8-45B5-960E-D8D72A893483}"/>
              </a:ext>
            </a:extLst>
          </p:cNvPr>
          <p:cNvSpPr txBox="1">
            <a:spLocks/>
          </p:cNvSpPr>
          <p:nvPr/>
        </p:nvSpPr>
        <p:spPr>
          <a:xfrm>
            <a:off x="3470835" y="1501337"/>
            <a:ext cx="5967165" cy="4155549"/>
          </a:xfrm>
          <a:prstGeom prst="rect">
            <a:avLst/>
          </a:prstGeom>
        </p:spPr>
        <p:txBody>
          <a:bodyPr lIns="66191" tIns="33182" rIns="66191" bIns="33182"/>
          <a:lstStyle>
            <a:lvl1pPr marL="139708" indent="-139708" algn="l" rtl="0" eaLnBrk="1" fontAlgn="base" hangingPunct="1">
              <a:spcBef>
                <a:spcPts val="0"/>
              </a:spcBef>
              <a:spcAft>
                <a:spcPct val="0"/>
              </a:spcAft>
              <a:buFont typeface="Arial" pitchFamily="34" charset="0"/>
              <a:buChar char="•"/>
              <a:defRPr kumimoji="1" sz="2600">
                <a:solidFill>
                  <a:schemeClr val="tx1"/>
                </a:solidFill>
                <a:latin typeface="+mn-ea"/>
                <a:ea typeface="+mn-ea"/>
                <a:cs typeface="HGP創英角ｺﾞｼｯｸUB" pitchFamily="50" charset="-128"/>
              </a:defRPr>
            </a:lvl1pPr>
            <a:lvl2pPr marL="354226" indent="-144691" algn="l" rtl="0" eaLnBrk="1" fontAlgn="base" hangingPunct="1">
              <a:spcBef>
                <a:spcPts val="0"/>
              </a:spcBef>
              <a:spcAft>
                <a:spcPct val="0"/>
              </a:spcAft>
              <a:buFont typeface="Arial" pitchFamily="34" charset="0"/>
              <a:buChar char="•"/>
              <a:defRPr kumimoji="1" sz="2167">
                <a:solidFill>
                  <a:schemeClr val="tx1"/>
                </a:solidFill>
                <a:latin typeface="+mn-ea"/>
                <a:ea typeface="+mn-ea"/>
                <a:cs typeface="HGP創英角ｺﾞｼｯｸUB" pitchFamily="50" charset="-128"/>
              </a:defRPr>
            </a:lvl2pPr>
            <a:lvl3pPr marL="560080" indent="-134770" algn="l" rtl="0" eaLnBrk="1" fontAlgn="base" hangingPunct="1">
              <a:spcBef>
                <a:spcPts val="0"/>
              </a:spcBef>
              <a:spcAft>
                <a:spcPct val="0"/>
              </a:spcAft>
              <a:buFont typeface="Arial" pitchFamily="34" charset="0"/>
              <a:buChar char="•"/>
              <a:defRPr kumimoji="1" sz="1733">
                <a:solidFill>
                  <a:schemeClr val="tx1"/>
                </a:solidFill>
                <a:latin typeface="+mn-ea"/>
                <a:ea typeface="+mn-ea"/>
                <a:cs typeface="HGP創英角ｺﾞｼｯｸUB" pitchFamily="50" charset="-128"/>
              </a:defRPr>
            </a:lvl3pPr>
            <a:lvl4pPr marL="774636" indent="-139708"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4pPr>
            <a:lvl5pPr marL="989192" indent="-144691"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5pPr>
            <a:lvl6pPr marL="1976123" indent="-179674" algn="l" rtl="0" eaLnBrk="1" fontAlgn="base" hangingPunct="1">
              <a:spcBef>
                <a:spcPct val="20000"/>
              </a:spcBef>
              <a:spcAft>
                <a:spcPct val="0"/>
              </a:spcAft>
              <a:buChar char="»"/>
              <a:defRPr kumimoji="1" sz="1625">
                <a:solidFill>
                  <a:schemeClr val="tx1"/>
                </a:solidFill>
                <a:latin typeface="+mn-lt"/>
                <a:ea typeface="+mn-ea"/>
              </a:defRPr>
            </a:lvl6pPr>
            <a:lvl7pPr marL="2335421" indent="-179674" algn="l" rtl="0" eaLnBrk="1" fontAlgn="base" hangingPunct="1">
              <a:spcBef>
                <a:spcPct val="20000"/>
              </a:spcBef>
              <a:spcAft>
                <a:spcPct val="0"/>
              </a:spcAft>
              <a:buChar char="»"/>
              <a:defRPr kumimoji="1" sz="1625">
                <a:solidFill>
                  <a:schemeClr val="tx1"/>
                </a:solidFill>
                <a:latin typeface="+mn-lt"/>
                <a:ea typeface="+mn-ea"/>
              </a:defRPr>
            </a:lvl7pPr>
            <a:lvl8pPr marL="2694711" indent="-179674" algn="l" rtl="0" eaLnBrk="1" fontAlgn="base" hangingPunct="1">
              <a:spcBef>
                <a:spcPct val="20000"/>
              </a:spcBef>
              <a:spcAft>
                <a:spcPct val="0"/>
              </a:spcAft>
              <a:buChar char="»"/>
              <a:defRPr kumimoji="1" sz="1625">
                <a:solidFill>
                  <a:schemeClr val="tx1"/>
                </a:solidFill>
                <a:latin typeface="+mn-lt"/>
                <a:ea typeface="+mn-ea"/>
              </a:defRPr>
            </a:lvl8pPr>
            <a:lvl9pPr marL="3054008" indent="-179674" algn="l" rtl="0" eaLnBrk="1" fontAlgn="base" hangingPunct="1">
              <a:spcBef>
                <a:spcPct val="20000"/>
              </a:spcBef>
              <a:spcAft>
                <a:spcPct val="0"/>
              </a:spcAft>
              <a:buChar char="»"/>
              <a:defRPr kumimoji="1" sz="1625">
                <a:solidFill>
                  <a:schemeClr val="tx1"/>
                </a:solidFill>
                <a:latin typeface="+mn-lt"/>
                <a:ea typeface="+mn-ea"/>
              </a:defRPr>
            </a:lvl9pPr>
          </a:lstStyle>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冊子（</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16</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ページ）の制作</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日本語版：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2000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英語版：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1000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共に</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pdf</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ファイルでの開示も（</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CC-0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）実施</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サプライチェーン間での意思疎通に活用されるのみならず、社内教育に使われるなどのケースもみられる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Japan</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North America</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などで配布</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中国語 </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簡体、繁体</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版、ベトナム語版の用意を進めている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p:txBody>
      </p:sp>
      <p:pic>
        <p:nvPicPr>
          <p:cNvPr id="13" name="図 12" descr="スクリーンショット が含まれている画像&#10;&#10;非常に高い精度で生成された説明">
            <a:extLst>
              <a:ext uri="{FF2B5EF4-FFF2-40B4-BE49-F238E27FC236}">
                <a16:creationId xmlns:a16="http://schemas.microsoft.com/office/drawing/2014/main" id="{67E3D24D-4445-49F6-95AF-62207C08D8C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50489" y="1556792"/>
            <a:ext cx="2999788" cy="42124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2989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2" name="サブタイトル 1"/>
          <p:cNvSpPr>
            <a:spLocks noGrp="1"/>
          </p:cNvSpPr>
          <p:nvPr>
            <p:ph type="subTitle" idx="1"/>
          </p:nvPr>
        </p:nvSpPr>
        <p:spPr>
          <a:xfrm>
            <a:off x="1280592" y="5432425"/>
            <a:ext cx="8386514" cy="1003920"/>
          </a:xfrm>
        </p:spPr>
        <p:txBody>
          <a:bodyPr/>
          <a:lstStyle/>
          <a:p>
            <a:pPr algn="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2019</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年</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12</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月</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19</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日</a:t>
            </a:r>
            <a:endPar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NEC</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（東京）</a:t>
            </a:r>
          </a:p>
        </p:txBody>
      </p:sp>
      <p:pic>
        <p:nvPicPr>
          <p:cNvPr id="7"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40" y="874713"/>
            <a:ext cx="2628900" cy="1460500"/>
          </a:xfrm>
          <a:prstGeom prst="rect">
            <a:avLst/>
          </a:prstGeom>
        </p:spPr>
      </p:pic>
      <p:sp>
        <p:nvSpPr>
          <p:cNvPr id="10" name="Title 1"/>
          <p:cNvSpPr>
            <a:spLocks noGrp="1"/>
          </p:cNvSpPr>
          <p:nvPr>
            <p:ph type="ctrTitle"/>
          </p:nvPr>
        </p:nvSpPr>
        <p:spPr>
          <a:xfrm>
            <a:off x="776536" y="2920206"/>
            <a:ext cx="8575104" cy="1927225"/>
          </a:xfrm>
        </p:spPr>
        <p:txBody>
          <a:bodyPr/>
          <a:lstStyle/>
          <a:p>
            <a:r>
              <a:rPr lang="en-US" sz="3600" dirty="0">
                <a:solidFill>
                  <a:srgbClr val="E56B45"/>
                </a:solidFill>
              </a:rPr>
              <a:t>Japan WG</a:t>
            </a:r>
            <a:br>
              <a:rPr lang="en-US" altLang="ja-JP" sz="3600" dirty="0">
                <a:solidFill>
                  <a:srgbClr val="E56B45"/>
                </a:solidFill>
              </a:rPr>
            </a:br>
            <a:r>
              <a:rPr lang="ja-JP" altLang="en-US"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「役割ごとの教育資料」</a:t>
            </a:r>
            <a:r>
              <a:rPr lang="en-US" altLang="ja-JP"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lang="en-US"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idx="12"/>
          </p:nvPr>
        </p:nvSpPr>
        <p:spPr>
          <a:xfrm>
            <a:off x="9489504" y="6525344"/>
            <a:ext cx="398392" cy="329184"/>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lang="en-US" sz="1200" smtClean="0">
                <a:latin typeface="Roboto"/>
                <a:ea typeface="Roboto"/>
                <a:cs typeface="Roboto"/>
                <a:sym typeface="Roboto"/>
              </a:rPr>
              <a:pPr marL="0" marR="0" lvl="0" indent="0" algn="l" defTabSz="914400" rtl="0" eaLnBrk="1" fontAlgn="auto" latinLnBrk="0" hangingPunct="1">
                <a:lnSpc>
                  <a:spcPct val="100000"/>
                </a:lnSpc>
                <a:spcBef>
                  <a:spcPts val="0"/>
                </a:spcBef>
                <a:spcAft>
                  <a:spcPts val="0"/>
                </a:spcAft>
                <a:buClrTx/>
                <a:buSzPct val="25000"/>
                <a:buFontTx/>
                <a:buNone/>
                <a:tabLst/>
                <a:defRPr/>
              </a:pPr>
              <a:t>23</a:t>
            </a:fld>
            <a:endParaRPr kumimoji="0" lang="en-US" sz="1200" b="0" i="0" u="none" strike="noStrike" kern="0" cap="none" spc="0" normalizeH="0" baseline="0" noProof="0" dirty="0">
              <a:ln>
                <a:noFill/>
              </a:ln>
              <a:solidFill>
                <a:srgbClr val="292934"/>
              </a:solidFill>
              <a:effectLst/>
              <a:uLnTx/>
              <a:uFillTx/>
              <a:latin typeface="Roboto"/>
              <a:ea typeface="Roboto"/>
              <a:cs typeface="Roboto"/>
              <a:sym typeface="Roboto"/>
            </a:endParaRPr>
          </a:p>
        </p:txBody>
      </p:sp>
    </p:spTree>
    <p:extLst>
      <p:ext uri="{BB962C8B-B14F-4D97-AF65-F5344CB8AC3E}">
        <p14:creationId xmlns:p14="http://schemas.microsoft.com/office/powerpoint/2010/main" val="1641729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Roboto"/>
              <a:buNone/>
            </a:pPr>
            <a:r>
              <a:rPr lang="en-US" sz="40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t>Agenda</a:t>
            </a:r>
          </a:p>
        </p:txBody>
      </p:sp>
      <p:sp>
        <p:nvSpPr>
          <p:cNvPr id="61" name="Shape 61"/>
          <p:cNvSpPr txBox="1">
            <a:spLocks noGrp="1"/>
          </p:cNvSpPr>
          <p:nvPr>
            <p:ph type="body" idx="1"/>
          </p:nvPr>
        </p:nvSpPr>
        <p:spPr>
          <a:xfrm>
            <a:off x="506264" y="1600200"/>
            <a:ext cx="8893471" cy="4953000"/>
          </a:xfrm>
          <a:prstGeom prst="rect">
            <a:avLst/>
          </a:prstGeom>
          <a:noFill/>
          <a:ln>
            <a:noFill/>
          </a:ln>
        </p:spPr>
        <p:txBody>
          <a:bodyPr lIns="91425" tIns="45700" rIns="91425" bIns="45700" anchor="t" anchorCtr="0">
            <a:noAutofit/>
          </a:bodyPr>
          <a:lstStyle/>
          <a:p>
            <a:pPr marL="514350" marR="0" lvl="0" indent="-514350" algn="l" rtl="0">
              <a:spcBef>
                <a:spcPts val="0"/>
              </a:spcBef>
              <a:spcAft>
                <a:spcPts val="0"/>
              </a:spcAft>
              <a:buClr>
                <a:schemeClr val="accent1"/>
              </a:buClr>
              <a:buSzPct val="8500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活動概要</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marR="0" lvl="0" indent="-514350" algn="l" rtl="0">
              <a:spcBef>
                <a:spcPts val="0"/>
              </a:spcBef>
              <a:spcAft>
                <a:spcPts val="0"/>
              </a:spcAft>
              <a:buClr>
                <a:schemeClr val="accent1"/>
              </a:buClr>
              <a:buSzPct val="8500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４社の事例の分析</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514350">
              <a:spcBef>
                <a:spcPts val="0"/>
              </a:spcBef>
              <a:buFont typeface="+mj-lt"/>
              <a:buAutoNum type="arabicPeriod"/>
            </a:pPr>
            <a:r>
              <a:rPr kumimoji="1" lang="ja-JP" altLang="en-US" sz="28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コンプライアンスプログラム･バージョンの案作成と日程</a:t>
            </a:r>
            <a:endParaRPr kumimoji="1" lang="en-US" altLang="ja-JP" sz="28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514350" lvl="0" indent="-514350">
              <a:spcBef>
                <a:spcPts val="0"/>
              </a:spcBef>
              <a:buFont typeface="+mj-lt"/>
              <a:buAutoNum type="arabicPeriod"/>
            </a:pPr>
            <a:r>
              <a:rPr kumimoji="1" lang="ja-JP" altLang="en-US" sz="28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スケジュール</a:t>
            </a:r>
            <a:endParaRPr sz="28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Tree>
    <p:extLst>
      <p:ext uri="{BB962C8B-B14F-4D97-AF65-F5344CB8AC3E}">
        <p14:creationId xmlns:p14="http://schemas.microsoft.com/office/powerpoint/2010/main" val="3333583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Roboto"/>
              <a:buNone/>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活動概要</a:t>
            </a:r>
            <a:endParaRPr lang="en-US" sz="40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2" name="テキスト プレースホルダー 1"/>
          <p:cNvSpPr>
            <a:spLocks noGrp="1"/>
          </p:cNvSpPr>
          <p:nvPr>
            <p:ph type="body" idx="1"/>
          </p:nvPr>
        </p:nvSpPr>
        <p:spPr/>
        <p:txBody>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メンバー</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小泉、福地</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cs typeface="メイリオ" panose="020B0604030504040204" pitchFamily="50" charset="-128"/>
              </a:rPr>
              <a:t>岩田（報告者）</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活動状況</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F2F</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会議：</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回　</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11/25</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日立</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アドベントカレンダー投稿：</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12/7</a:t>
            </a:r>
          </a:p>
          <a:p>
            <a:pPr lvl="1"/>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共通教育資料のコンプライアンスプログラム･バージョンの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詳細の検討、作成</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全体会合調整</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29541" indent="0">
              <a:buNone/>
            </a:pP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282215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267651"/>
            <a:ext cx="8915399" cy="1887487"/>
          </a:xfrm>
          <a:prstGeom prst="rect">
            <a:avLst/>
          </a:prstGeom>
          <a:noFill/>
          <a:ln>
            <a:noFill/>
          </a:ln>
        </p:spPr>
        <p:txBody>
          <a:bodyPr lIns="91425" tIns="45700" rIns="91425" bIns="45700" anchor="ctr" anchorCtr="0">
            <a:noAutofit/>
          </a:bodyPr>
          <a:lstStyle/>
          <a:p>
            <a:pPr>
              <a:buSzPct val="25000"/>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４社の事例の分析と提案</a:t>
            </a:r>
            <a:b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br>
            <a:endParaRPr lang="en-US" sz="40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1243454"/>
            <a:ext cx="8893471" cy="5614545"/>
          </a:xfrm>
          <a:prstGeom prst="rect">
            <a:avLst/>
          </a:prstGeom>
          <a:noFill/>
          <a:ln>
            <a:noFill/>
          </a:ln>
        </p:spPr>
        <p:txBody>
          <a:bodyPr lIns="91425" tIns="45700" rIns="91425" bIns="45700" anchor="t" anchorCtr="0">
            <a:noAutofit/>
          </a:bodyPr>
          <a:lstStyle/>
          <a:p>
            <a:pPr marL="514350" lvl="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分析結果</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242888">
              <a:spcBef>
                <a:spcPts val="0"/>
              </a:spcBef>
              <a:buFont typeface="+mj-lt"/>
              <a:buAutoNum type="romanLcPeriod"/>
            </a:pP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Spec.-2.0</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を満たすためにコンプライアンスプログラムの記載は必須</a:t>
            </a:r>
          </a:p>
          <a:p>
            <a:pPr marL="514350" lvl="0" indent="-242888">
              <a:spcBef>
                <a:spcPts val="0"/>
              </a:spcBef>
              <a:buFont typeface="+mj-lt"/>
              <a:buAutoNum type="romanLcPeriod"/>
            </a:pPr>
            <a:r>
              <a:rPr lang="en-US" altLang="ja-JP"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Curriculum</a:t>
            </a:r>
            <a:r>
              <a:rPr lang="ja-JP" altLang="en-US"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の過不足を配慮</a:t>
            </a:r>
            <a:endParaRPr lang="en-US" altLang="ja-JP"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242888">
              <a:spcBef>
                <a:spcPts val="0"/>
              </a:spcBef>
              <a:buFont typeface="+mj-lt"/>
              <a:buAutoNum type="romanLcPeriod"/>
            </a:pP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コンプライアンスプログラム･バージョンはカリキュラムの後続資料の位置付け</a:t>
            </a:r>
            <a:endParaRPr kumimoji="1"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514350" indent="-242888">
              <a:spcBef>
                <a:spcPts val="0"/>
              </a:spcBef>
              <a:buFont typeface="+mj-lt"/>
              <a:buAutoNum type="romanLcPeriod"/>
            </a:pP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各社の一般向け基礎教育の共通内容を考慮</a:t>
            </a:r>
            <a:endParaRPr kumimoji="1"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0" lvl="0" indent="0">
              <a:spcBef>
                <a:spcPts val="0"/>
              </a:spcBef>
              <a:buNone/>
            </a:pP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r>
              <a:rPr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b.</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共通教育資料のコンプライアンスプログラム･バージョンの</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内容の提案</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dirty="0" err="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i</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ⅲ.</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は必須項目とし、</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の共通内容を重点的に、</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の一部内容は概略的に、説明する方向で詳細化を図る。</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endPar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0"/>
              </a:spcBef>
              <a:buNone/>
            </a:pPr>
            <a:r>
              <a:rPr kumimoji="1"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c.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役割毎の分担と責任の明確化</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Spec.-2.0</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上での役割の必須要件の例示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460001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609604"/>
            <a:ext cx="9210227" cy="990599"/>
          </a:xfrm>
          <a:prstGeom prst="rect">
            <a:avLst/>
          </a:prstGeom>
          <a:noFill/>
          <a:ln>
            <a:noFill/>
          </a:ln>
        </p:spPr>
        <p:txBody>
          <a:bodyPr lIns="91425" tIns="45700" rIns="91425" bIns="45700" anchor="ctr" anchorCtr="0">
            <a:noAutofit/>
          </a:bodyPr>
          <a:lstStyle/>
          <a:p>
            <a:pPr>
              <a:buClr>
                <a:srgbClr val="D2533C"/>
              </a:buClr>
              <a:buSzPct val="25000"/>
            </a:pPr>
            <a:r>
              <a:rPr lang="en-US" altLang="ja-JP" sz="3600"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36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lang="ja-JP" altLang="en-US" sz="28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コンプライアンスプログラム･</a:t>
            </a:r>
            <a:r>
              <a:rPr lang="ja-JP" altLang="en-US" sz="28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バージョンの</a:t>
            </a:r>
            <a:br>
              <a:rPr lang="en-US" altLang="ja-JP" sz="28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28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　案作成と日程</a:t>
            </a:r>
            <a:endParaRPr lang="en-US" sz="2800" b="0" i="0" u="none" strike="noStrike" cap="none"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1600200"/>
            <a:ext cx="9321477" cy="4953000"/>
          </a:xfrm>
          <a:prstGeom prst="rect">
            <a:avLst/>
          </a:prstGeom>
          <a:noFill/>
          <a:ln>
            <a:noFill/>
          </a:ln>
        </p:spPr>
        <p:txBody>
          <a:bodyPr lIns="91425" tIns="45700" rIns="91425" bIns="45700" anchor="t" anchorCtr="0">
            <a:noAutofit/>
          </a:bodyPr>
          <a:lstStyle/>
          <a:p>
            <a:pPr marL="51435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案作成の検討を通して、下記章立てにて作成中</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概説、</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知的財産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権</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導入時の検討</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レビュー</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配布</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まとめ</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問い合わせ先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参考文献･団体</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en-US" altLang="ja-JP"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Planning SWG</a:t>
            </a:r>
            <a:r>
              <a:rPr lang="ja-JP" altLang="en-US" dirty="0" err="1">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数社でのレビューを反映中</a:t>
            </a:r>
            <a:endParaRPr lang="en-US" altLang="ja-JP"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レビューの容易さ、改定の容易さを考慮し、</a:t>
            </a: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マークダウン化</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を実施。</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レビュー指摘事項の、特に</a:t>
            </a: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コンプライアンスプログラム事例とカリキュラム引用部分の表現容易化</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に配慮</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ソフトウェア開発者向け</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p>
          <a:p>
            <a:pPr marL="514350" indent="-514350">
              <a:spcBef>
                <a:spcPts val="0"/>
              </a:spcBef>
              <a:buFont typeface="+mj-lt"/>
              <a:buAutoNum type="alphaLcPeriod"/>
            </a:pP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先ず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b="0" i="0" u="none" strike="noStrike" cap="none"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Roboto"/>
              </a:rPr>
              <a:t>日本語版の第１次案</a:t>
            </a:r>
            <a:r>
              <a:rPr lang="en-US" altLang="ja-JP" b="0" i="0" u="none" strike="noStrike" cap="none"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マークダウン版</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を</a:t>
            </a: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GitHub</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にアップ</a:t>
            </a:r>
            <a:b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b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継続してレビューでの指摘事項反映、英語化を推進</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ja-JP" altLang="en-US" b="0" i="0" u="none" strike="noStrike" cap="non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Roboto"/>
              </a:rPr>
              <a:t>各社のレビュー、ご意見をお待ちしています。</a:t>
            </a:r>
            <a:endParaRPr b="0" i="0" u="none" strike="noStrike" cap="non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Tree>
    <p:extLst>
      <p:ext uri="{BB962C8B-B14F-4D97-AF65-F5344CB8AC3E}">
        <p14:creationId xmlns:p14="http://schemas.microsoft.com/office/powerpoint/2010/main" val="2995643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9210227" cy="990599"/>
          </a:xfrm>
          <a:prstGeom prst="rect">
            <a:avLst/>
          </a:prstGeom>
          <a:noFill/>
          <a:ln>
            <a:noFill/>
          </a:ln>
        </p:spPr>
        <p:txBody>
          <a:bodyPr lIns="91425" tIns="45700" rIns="91425" bIns="45700" anchor="ctr" anchorCtr="0">
            <a:noAutofit/>
          </a:bodyPr>
          <a:lstStyle/>
          <a:p>
            <a:pPr>
              <a:buClr>
                <a:srgbClr val="D2533C"/>
              </a:buClr>
              <a:buSzPct val="25000"/>
            </a:pPr>
            <a:r>
              <a:rPr lang="en-US" altLang="ja-JP"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rPr>
              <a:t>4</a:t>
            </a:r>
            <a:r>
              <a:rPr lang="en-US" altLang="ja-JP" sz="40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スケジュール</a:t>
            </a:r>
            <a:endParaRPr lang="en-US" sz="20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6" name="フッター プレースホルダー 1">
            <a:extLst>
              <a:ext uri="{FF2B5EF4-FFF2-40B4-BE49-F238E27FC236}">
                <a16:creationId xmlns:a16="http://schemas.microsoft.com/office/drawing/2014/main" id="{BA50CC38-7271-432F-B127-A3F10336931B}"/>
              </a:ext>
            </a:extLst>
          </p:cNvPr>
          <p:cNvSpPr txBox="1">
            <a:spLocks/>
          </p:cNvSpPr>
          <p:nvPr/>
        </p:nvSpPr>
        <p:spPr>
          <a:xfrm>
            <a:off x="4185295" y="5040807"/>
            <a:ext cx="2895600" cy="3331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a:ln>
                  <a:noFill/>
                </a:ln>
                <a:solidFill>
                  <a:srgbClr val="000000"/>
                </a:solidFill>
                <a:effectLst/>
                <a:uLnTx/>
                <a:uFillTx/>
                <a:latin typeface="Arial"/>
                <a:cs typeface="Arial"/>
                <a:sym typeface="Arial"/>
              </a:rPr>
              <a:t>CC0-1.0</a:t>
            </a:r>
            <a:endParaRPr kumimoji="1" lang="ja-JP" altLang="en-US" sz="14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7" name="表 6">
            <a:extLst>
              <a:ext uri="{FF2B5EF4-FFF2-40B4-BE49-F238E27FC236}">
                <a16:creationId xmlns:a16="http://schemas.microsoft.com/office/drawing/2014/main" id="{DBCE1FBD-C8FA-45E8-9060-79BE0F08502F}"/>
              </a:ext>
            </a:extLst>
          </p:cNvPr>
          <p:cNvGraphicFramePr>
            <a:graphicFrameLocks noGrp="1"/>
          </p:cNvGraphicFramePr>
          <p:nvPr/>
        </p:nvGraphicFramePr>
        <p:xfrm>
          <a:off x="1569095" y="1420112"/>
          <a:ext cx="8128000" cy="5243156"/>
        </p:xfrm>
        <a:graphic>
          <a:graphicData uri="http://schemas.openxmlformats.org/drawingml/2006/table">
            <a:tbl>
              <a:tblPr firstRow="1" bandRow="1">
                <a:tableStyleId>{35758FB7-9AC5-4552-8A53-C91805E547FA}</a:tableStyleId>
              </a:tblPr>
              <a:tblGrid>
                <a:gridCol w="1625600">
                  <a:extLst>
                    <a:ext uri="{9D8B030D-6E8A-4147-A177-3AD203B41FA5}">
                      <a16:colId xmlns:a16="http://schemas.microsoft.com/office/drawing/2014/main" val="1300396722"/>
                    </a:ext>
                  </a:extLst>
                </a:gridCol>
                <a:gridCol w="1625600">
                  <a:extLst>
                    <a:ext uri="{9D8B030D-6E8A-4147-A177-3AD203B41FA5}">
                      <a16:colId xmlns:a16="http://schemas.microsoft.com/office/drawing/2014/main" val="2103390708"/>
                    </a:ext>
                  </a:extLst>
                </a:gridCol>
                <a:gridCol w="1625600">
                  <a:extLst>
                    <a:ext uri="{9D8B030D-6E8A-4147-A177-3AD203B41FA5}">
                      <a16:colId xmlns:a16="http://schemas.microsoft.com/office/drawing/2014/main" val="1012507581"/>
                    </a:ext>
                  </a:extLst>
                </a:gridCol>
                <a:gridCol w="1625600">
                  <a:extLst>
                    <a:ext uri="{9D8B030D-6E8A-4147-A177-3AD203B41FA5}">
                      <a16:colId xmlns:a16="http://schemas.microsoft.com/office/drawing/2014/main" val="3276060279"/>
                    </a:ext>
                  </a:extLst>
                </a:gridCol>
                <a:gridCol w="1625600">
                  <a:extLst>
                    <a:ext uri="{9D8B030D-6E8A-4147-A177-3AD203B41FA5}">
                      <a16:colId xmlns:a16="http://schemas.microsoft.com/office/drawing/2014/main" val="703087299"/>
                    </a:ext>
                  </a:extLst>
                </a:gridCol>
              </a:tblGrid>
              <a:tr h="537195">
                <a:tc>
                  <a:txBody>
                    <a:bodyPr/>
                    <a:lstStyle/>
                    <a:p>
                      <a:r>
                        <a:rPr kumimoji="1" lang="en-US" altLang="ja-JP" dirty="0"/>
                        <a:t>2018</a:t>
                      </a:r>
                      <a:r>
                        <a:rPr kumimoji="1" lang="ja-JP" altLang="en-US" dirty="0"/>
                        <a:t>年</a:t>
                      </a:r>
                      <a:endParaRPr kumimoji="1" lang="en-US" altLang="ja-JP" dirty="0"/>
                    </a:p>
                    <a:p>
                      <a:r>
                        <a:rPr kumimoji="1" lang="en-US" altLang="ja-JP" dirty="0"/>
                        <a:t>10</a:t>
                      </a:r>
                      <a:r>
                        <a:rPr kumimoji="1" lang="ja-JP" altLang="en-US" dirty="0"/>
                        <a:t>月</a:t>
                      </a:r>
                    </a:p>
                  </a:txBody>
                  <a:tcPr/>
                </a:tc>
                <a:tc>
                  <a:txBody>
                    <a:bodyPr/>
                    <a:lstStyle/>
                    <a:p>
                      <a:r>
                        <a:rPr kumimoji="1" lang="en-US" altLang="ja-JP" dirty="0"/>
                        <a:t>2019</a:t>
                      </a:r>
                      <a:r>
                        <a:rPr kumimoji="1" lang="ja-JP" altLang="en-US" dirty="0"/>
                        <a:t>年</a:t>
                      </a:r>
                      <a:endParaRPr kumimoji="1" lang="en-US" altLang="ja-JP" dirty="0"/>
                    </a:p>
                    <a:p>
                      <a:r>
                        <a:rPr kumimoji="1" lang="en-US" altLang="ja-JP" dirty="0"/>
                        <a:t>1</a:t>
                      </a:r>
                      <a:r>
                        <a:rPr kumimoji="1" lang="ja-JP" altLang="en-US" dirty="0"/>
                        <a:t>月</a:t>
                      </a:r>
                    </a:p>
                  </a:txBody>
                  <a:tcPr/>
                </a:tc>
                <a:tc>
                  <a:txBody>
                    <a:bodyPr/>
                    <a:lstStyle/>
                    <a:p>
                      <a:r>
                        <a:rPr kumimoji="1" lang="en-US" altLang="ja-JP" dirty="0"/>
                        <a:t>2019</a:t>
                      </a:r>
                      <a:r>
                        <a:rPr kumimoji="1" lang="ja-JP" altLang="en-US" dirty="0"/>
                        <a:t>年</a:t>
                      </a:r>
                      <a:endParaRPr kumimoji="1" lang="en-US" altLang="ja-JP" dirty="0"/>
                    </a:p>
                    <a:p>
                      <a:r>
                        <a:rPr kumimoji="1" lang="en-US" altLang="ja-JP" dirty="0"/>
                        <a:t>4</a:t>
                      </a:r>
                      <a:r>
                        <a:rPr kumimoji="1" lang="ja-JP" altLang="en-US" dirty="0"/>
                        <a:t>月</a:t>
                      </a:r>
                    </a:p>
                  </a:txBody>
                  <a:tcPr/>
                </a:tc>
                <a:tc>
                  <a:txBody>
                    <a:bodyPr/>
                    <a:lstStyle/>
                    <a:p>
                      <a:r>
                        <a:rPr kumimoji="1" lang="en-US" altLang="ja-JP" dirty="0"/>
                        <a:t>2019</a:t>
                      </a:r>
                      <a:r>
                        <a:rPr kumimoji="1" lang="ja-JP" altLang="en-US" dirty="0"/>
                        <a:t>年</a:t>
                      </a:r>
                      <a:endParaRPr kumimoji="1" lang="en-US" altLang="ja-JP" dirty="0"/>
                    </a:p>
                    <a:p>
                      <a:r>
                        <a:rPr kumimoji="1" lang="en-US" altLang="ja-JP" dirty="0"/>
                        <a:t>7</a:t>
                      </a:r>
                      <a:r>
                        <a:rPr kumimoji="1" lang="ja-JP" altLang="en-US" dirty="0"/>
                        <a:t>月</a:t>
                      </a:r>
                    </a:p>
                  </a:txBody>
                  <a:tcPr/>
                </a:tc>
                <a:tc>
                  <a:txBody>
                    <a:bodyPr/>
                    <a:lstStyle/>
                    <a:p>
                      <a:r>
                        <a:rPr kumimoji="1" lang="en-US" altLang="ja-JP" dirty="0"/>
                        <a:t>2019</a:t>
                      </a:r>
                      <a:r>
                        <a:rPr kumimoji="1" lang="ja-JP" altLang="en-US" dirty="0"/>
                        <a:t>年</a:t>
                      </a:r>
                      <a:endParaRPr kumimoji="1" lang="en-US" altLang="ja-JP" dirty="0"/>
                    </a:p>
                    <a:p>
                      <a:r>
                        <a:rPr kumimoji="1" lang="en-US" altLang="ja-JP" dirty="0"/>
                        <a:t>10</a:t>
                      </a:r>
                      <a:r>
                        <a:rPr kumimoji="1" lang="ja-JP" altLang="en-US" dirty="0"/>
                        <a:t>月</a:t>
                      </a:r>
                    </a:p>
                  </a:txBody>
                  <a:tcPr/>
                </a:tc>
                <a:extLst>
                  <a:ext uri="{0D108BD9-81ED-4DB2-BD59-A6C34878D82A}">
                    <a16:rowId xmlns:a16="http://schemas.microsoft.com/office/drawing/2014/main" val="1979692275"/>
                  </a:ext>
                </a:extLst>
              </a:tr>
              <a:tr h="219251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587372108"/>
                  </a:ext>
                </a:extLst>
              </a:tr>
              <a:tr h="2513450">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1829973720"/>
                  </a:ext>
                </a:extLst>
              </a:tr>
            </a:tbl>
          </a:graphicData>
        </a:graphic>
      </p:graphicFrame>
      <p:sp>
        <p:nvSpPr>
          <p:cNvPr id="8" name="二等辺三角形 7">
            <a:extLst>
              <a:ext uri="{FF2B5EF4-FFF2-40B4-BE49-F238E27FC236}">
                <a16:creationId xmlns:a16="http://schemas.microsoft.com/office/drawing/2014/main" id="{DA8C9C30-D711-4610-9C65-8E477700E4D1}"/>
              </a:ext>
            </a:extLst>
          </p:cNvPr>
          <p:cNvSpPr/>
          <p:nvPr/>
        </p:nvSpPr>
        <p:spPr>
          <a:xfrm>
            <a:off x="1899295" y="2253021"/>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9" name="二等辺三角形 8">
            <a:extLst>
              <a:ext uri="{FF2B5EF4-FFF2-40B4-BE49-F238E27FC236}">
                <a16:creationId xmlns:a16="http://schemas.microsoft.com/office/drawing/2014/main" id="{C53884BE-A12F-4E8E-A918-162757DFEF41}"/>
              </a:ext>
            </a:extLst>
          </p:cNvPr>
          <p:cNvSpPr/>
          <p:nvPr/>
        </p:nvSpPr>
        <p:spPr>
          <a:xfrm>
            <a:off x="2661295" y="2253021"/>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0" name="二等辺三角形 9">
            <a:extLst>
              <a:ext uri="{FF2B5EF4-FFF2-40B4-BE49-F238E27FC236}">
                <a16:creationId xmlns:a16="http://schemas.microsoft.com/office/drawing/2014/main" id="{8142FD77-F75C-4E9E-B487-94B081CF30E3}"/>
              </a:ext>
            </a:extLst>
          </p:cNvPr>
          <p:cNvSpPr/>
          <p:nvPr/>
        </p:nvSpPr>
        <p:spPr>
          <a:xfrm>
            <a:off x="3918595" y="2253021"/>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1" name="二等辺三角形 10">
            <a:extLst>
              <a:ext uri="{FF2B5EF4-FFF2-40B4-BE49-F238E27FC236}">
                <a16:creationId xmlns:a16="http://schemas.microsoft.com/office/drawing/2014/main" id="{B52320C5-18D3-4719-A7E9-942FC059CBD0}"/>
              </a:ext>
            </a:extLst>
          </p:cNvPr>
          <p:cNvSpPr/>
          <p:nvPr/>
        </p:nvSpPr>
        <p:spPr>
          <a:xfrm>
            <a:off x="5052070" y="2253021"/>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2" name="テキスト ボックス 11">
            <a:extLst>
              <a:ext uri="{FF2B5EF4-FFF2-40B4-BE49-F238E27FC236}">
                <a16:creationId xmlns:a16="http://schemas.microsoft.com/office/drawing/2014/main" id="{72425481-5968-41D5-98FF-59E32D3B2191}"/>
              </a:ext>
            </a:extLst>
          </p:cNvPr>
          <p:cNvSpPr txBox="1"/>
          <p:nvPr/>
        </p:nvSpPr>
        <p:spPr>
          <a:xfrm>
            <a:off x="1742132" y="2595921"/>
            <a:ext cx="8096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6</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東芝</a:t>
            </a:r>
          </a:p>
        </p:txBody>
      </p:sp>
      <p:sp>
        <p:nvSpPr>
          <p:cNvPr id="13" name="テキスト ボックス 12">
            <a:extLst>
              <a:ext uri="{FF2B5EF4-FFF2-40B4-BE49-F238E27FC236}">
                <a16:creationId xmlns:a16="http://schemas.microsoft.com/office/drawing/2014/main" id="{2E42AF2E-B9A4-437A-9342-5CBACA081CB5}"/>
              </a:ext>
            </a:extLst>
          </p:cNvPr>
          <p:cNvSpPr txBox="1"/>
          <p:nvPr/>
        </p:nvSpPr>
        <p:spPr>
          <a:xfrm>
            <a:off x="2475556" y="2595921"/>
            <a:ext cx="10429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7</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err="1">
                <a:ln>
                  <a:noFill/>
                </a:ln>
                <a:solidFill>
                  <a:srgbClr val="000000"/>
                </a:solidFill>
                <a:effectLst/>
                <a:uLnTx/>
                <a:uFillTx/>
                <a:latin typeface="Arial"/>
                <a:cs typeface="Arial"/>
                <a:sym typeface="Arial"/>
              </a:rPr>
              <a:t>TuvSud</a:t>
            </a:r>
            <a:endParaRPr kumimoji="1" lang="ja-JP" alt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14" name="テキスト ボックス 13">
            <a:extLst>
              <a:ext uri="{FF2B5EF4-FFF2-40B4-BE49-F238E27FC236}">
                <a16:creationId xmlns:a16="http://schemas.microsoft.com/office/drawing/2014/main" id="{A225DE27-09DF-4516-A8C4-1CAE9DE0625B}"/>
              </a:ext>
            </a:extLst>
          </p:cNvPr>
          <p:cNvSpPr txBox="1"/>
          <p:nvPr/>
        </p:nvSpPr>
        <p:spPr>
          <a:xfrm>
            <a:off x="3663800" y="2595921"/>
            <a:ext cx="10429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8</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三菱電機</a:t>
            </a:r>
          </a:p>
        </p:txBody>
      </p:sp>
      <p:sp>
        <p:nvSpPr>
          <p:cNvPr id="15" name="テキスト ボックス 14">
            <a:extLst>
              <a:ext uri="{FF2B5EF4-FFF2-40B4-BE49-F238E27FC236}">
                <a16:creationId xmlns:a16="http://schemas.microsoft.com/office/drawing/2014/main" id="{30C444B6-9B8D-45A3-9CBD-64C1D7C51B55}"/>
              </a:ext>
            </a:extLst>
          </p:cNvPr>
          <p:cNvSpPr txBox="1"/>
          <p:nvPr/>
        </p:nvSpPr>
        <p:spPr>
          <a:xfrm>
            <a:off x="4894907" y="2595921"/>
            <a:ext cx="12822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9</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デンソーテン</a:t>
            </a:r>
          </a:p>
        </p:txBody>
      </p:sp>
      <p:sp>
        <p:nvSpPr>
          <p:cNvPr id="16" name="二等辺三角形 15">
            <a:extLst>
              <a:ext uri="{FF2B5EF4-FFF2-40B4-BE49-F238E27FC236}">
                <a16:creationId xmlns:a16="http://schemas.microsoft.com/office/drawing/2014/main" id="{FD2A496D-0E0C-4D77-8A68-91FB1ABFA918}"/>
              </a:ext>
            </a:extLst>
          </p:cNvPr>
          <p:cNvSpPr/>
          <p:nvPr/>
        </p:nvSpPr>
        <p:spPr>
          <a:xfrm>
            <a:off x="6408331" y="2253020"/>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7" name="二等辺三角形 16">
            <a:extLst>
              <a:ext uri="{FF2B5EF4-FFF2-40B4-BE49-F238E27FC236}">
                <a16:creationId xmlns:a16="http://schemas.microsoft.com/office/drawing/2014/main" id="{746DF0DC-CEBE-44FC-840F-DA267E3B83DA}"/>
              </a:ext>
            </a:extLst>
          </p:cNvPr>
          <p:cNvSpPr/>
          <p:nvPr/>
        </p:nvSpPr>
        <p:spPr>
          <a:xfrm>
            <a:off x="1775470" y="3204991"/>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8" name="テキスト ボックス 17">
            <a:extLst>
              <a:ext uri="{FF2B5EF4-FFF2-40B4-BE49-F238E27FC236}">
                <a16:creationId xmlns:a16="http://schemas.microsoft.com/office/drawing/2014/main" id="{5670F50A-1C2C-43C7-BEB8-0BF64E91A7F6}"/>
              </a:ext>
            </a:extLst>
          </p:cNvPr>
          <p:cNvSpPr txBox="1"/>
          <p:nvPr/>
        </p:nvSpPr>
        <p:spPr>
          <a:xfrm>
            <a:off x="1607194" y="3590519"/>
            <a:ext cx="6921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OSS</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EU</a:t>
            </a:r>
          </a:p>
        </p:txBody>
      </p:sp>
      <p:sp>
        <p:nvSpPr>
          <p:cNvPr id="19" name="二等辺三角形 18">
            <a:extLst>
              <a:ext uri="{FF2B5EF4-FFF2-40B4-BE49-F238E27FC236}">
                <a16:creationId xmlns:a16="http://schemas.microsoft.com/office/drawing/2014/main" id="{9FC4845E-9165-42BE-B969-527146DBA5C5}"/>
              </a:ext>
            </a:extLst>
          </p:cNvPr>
          <p:cNvSpPr/>
          <p:nvPr/>
        </p:nvSpPr>
        <p:spPr>
          <a:xfrm>
            <a:off x="4361507" y="316236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0" name="テキスト ボックス 19">
            <a:extLst>
              <a:ext uri="{FF2B5EF4-FFF2-40B4-BE49-F238E27FC236}">
                <a16:creationId xmlns:a16="http://schemas.microsoft.com/office/drawing/2014/main" id="{DF943D3B-9B98-4B34-91EE-1FBE56329355}"/>
              </a:ext>
            </a:extLst>
          </p:cNvPr>
          <p:cNvSpPr txBox="1"/>
          <p:nvPr/>
        </p:nvSpPr>
        <p:spPr>
          <a:xfrm>
            <a:off x="4042420" y="3546628"/>
            <a:ext cx="9667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LF Member</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Summit</a:t>
            </a:r>
          </a:p>
        </p:txBody>
      </p:sp>
      <p:sp>
        <p:nvSpPr>
          <p:cNvPr id="21" name="二等辺三角形 20">
            <a:extLst>
              <a:ext uri="{FF2B5EF4-FFF2-40B4-BE49-F238E27FC236}">
                <a16:creationId xmlns:a16="http://schemas.microsoft.com/office/drawing/2014/main" id="{41F4994A-4F1E-4F62-9759-E927A6B3014C}"/>
              </a:ext>
            </a:extLst>
          </p:cNvPr>
          <p:cNvSpPr/>
          <p:nvPr/>
        </p:nvSpPr>
        <p:spPr>
          <a:xfrm>
            <a:off x="7201546" y="316236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2" name="テキスト ボックス 21">
            <a:extLst>
              <a:ext uri="{FF2B5EF4-FFF2-40B4-BE49-F238E27FC236}">
                <a16:creationId xmlns:a16="http://schemas.microsoft.com/office/drawing/2014/main" id="{E97FB882-F474-411C-84A9-EEBB63A90EFA}"/>
              </a:ext>
            </a:extLst>
          </p:cNvPr>
          <p:cNvSpPr txBox="1"/>
          <p:nvPr/>
        </p:nvSpPr>
        <p:spPr>
          <a:xfrm>
            <a:off x="7033270" y="3547891"/>
            <a:ext cx="6921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OSS</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NA</a:t>
            </a:r>
          </a:p>
        </p:txBody>
      </p:sp>
      <p:sp>
        <p:nvSpPr>
          <p:cNvPr id="23" name="二等辺三角形 22">
            <a:extLst>
              <a:ext uri="{FF2B5EF4-FFF2-40B4-BE49-F238E27FC236}">
                <a16:creationId xmlns:a16="http://schemas.microsoft.com/office/drawing/2014/main" id="{276606BF-CA18-4AA6-9820-B76A443AEE07}"/>
              </a:ext>
            </a:extLst>
          </p:cNvPr>
          <p:cNvSpPr/>
          <p:nvPr/>
        </p:nvSpPr>
        <p:spPr>
          <a:xfrm>
            <a:off x="8255645" y="316236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4" name="テキスト ボックス 23">
            <a:extLst>
              <a:ext uri="{FF2B5EF4-FFF2-40B4-BE49-F238E27FC236}">
                <a16:creationId xmlns:a16="http://schemas.microsoft.com/office/drawing/2014/main" id="{84DC983C-38E4-4DF2-A149-18BE28D733FD}"/>
              </a:ext>
            </a:extLst>
          </p:cNvPr>
          <p:cNvSpPr txBox="1"/>
          <p:nvPr/>
        </p:nvSpPr>
        <p:spPr>
          <a:xfrm>
            <a:off x="8087369" y="3547891"/>
            <a:ext cx="6921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OSS</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EU</a:t>
            </a:r>
          </a:p>
        </p:txBody>
      </p:sp>
      <p:sp>
        <p:nvSpPr>
          <p:cNvPr id="25" name="二等辺三角形 24">
            <a:extLst>
              <a:ext uri="{FF2B5EF4-FFF2-40B4-BE49-F238E27FC236}">
                <a16:creationId xmlns:a16="http://schemas.microsoft.com/office/drawing/2014/main" id="{1BFA1FED-0A5B-41D7-9AFE-B6D420263D29}"/>
              </a:ext>
            </a:extLst>
          </p:cNvPr>
          <p:cNvSpPr/>
          <p:nvPr/>
        </p:nvSpPr>
        <p:spPr>
          <a:xfrm>
            <a:off x="5745807" y="316236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6" name="テキスト ボックス 25">
            <a:extLst>
              <a:ext uri="{FF2B5EF4-FFF2-40B4-BE49-F238E27FC236}">
                <a16:creationId xmlns:a16="http://schemas.microsoft.com/office/drawing/2014/main" id="{CD98AA4B-20F2-404D-89B5-20D1A05C5857}"/>
              </a:ext>
            </a:extLst>
          </p:cNvPr>
          <p:cNvSpPr txBox="1"/>
          <p:nvPr/>
        </p:nvSpPr>
        <p:spPr>
          <a:xfrm>
            <a:off x="5577531" y="3547891"/>
            <a:ext cx="8556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OSS</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Japan</a:t>
            </a:r>
          </a:p>
        </p:txBody>
      </p:sp>
      <p:sp>
        <p:nvSpPr>
          <p:cNvPr id="27" name="二等辺三角形 26">
            <a:extLst>
              <a:ext uri="{FF2B5EF4-FFF2-40B4-BE49-F238E27FC236}">
                <a16:creationId xmlns:a16="http://schemas.microsoft.com/office/drawing/2014/main" id="{38005700-9EE3-417A-A72B-439FE04E9BDB}"/>
              </a:ext>
            </a:extLst>
          </p:cNvPr>
          <p:cNvSpPr/>
          <p:nvPr/>
        </p:nvSpPr>
        <p:spPr>
          <a:xfrm>
            <a:off x="2651770" y="321272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8" name="テキスト ボックス 27">
            <a:extLst>
              <a:ext uri="{FF2B5EF4-FFF2-40B4-BE49-F238E27FC236}">
                <a16:creationId xmlns:a16="http://schemas.microsoft.com/office/drawing/2014/main" id="{E9D57411-B6BD-41B7-AFF0-36063920CD1B}"/>
              </a:ext>
            </a:extLst>
          </p:cNvPr>
          <p:cNvSpPr txBox="1"/>
          <p:nvPr/>
        </p:nvSpPr>
        <p:spPr>
          <a:xfrm>
            <a:off x="2483494" y="3598251"/>
            <a:ext cx="12827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Open</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Compliance</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Summit</a:t>
            </a:r>
          </a:p>
        </p:txBody>
      </p:sp>
      <p:sp>
        <p:nvSpPr>
          <p:cNvPr id="29" name="テキスト ボックス 28">
            <a:extLst>
              <a:ext uri="{FF2B5EF4-FFF2-40B4-BE49-F238E27FC236}">
                <a16:creationId xmlns:a16="http://schemas.microsoft.com/office/drawing/2014/main" id="{4D8635C8-2B68-43CD-AE30-F3FE42AAE2AA}"/>
              </a:ext>
            </a:extLst>
          </p:cNvPr>
          <p:cNvSpPr txBox="1"/>
          <p:nvPr/>
        </p:nvSpPr>
        <p:spPr>
          <a:xfrm>
            <a:off x="657074" y="2272755"/>
            <a:ext cx="952701"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000000"/>
                </a:solidFill>
                <a:effectLst/>
                <a:uLnTx/>
                <a:uFillTx/>
                <a:latin typeface="Arial"/>
                <a:cs typeface="Arial"/>
                <a:sym typeface="Arial"/>
              </a:rPr>
              <a:t>Japan</a:t>
            </a: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 </a:t>
            </a:r>
            <a:br>
              <a:rPr kumimoji="1" lang="en-US" altLang="ja-JP" sz="1400" b="0" i="0" u="none" strike="noStrike" kern="0" cap="none" spc="0" normalizeH="0" baseline="0" noProof="0" dirty="0">
                <a:ln>
                  <a:noFill/>
                </a:ln>
                <a:solidFill>
                  <a:srgbClr val="000000"/>
                </a:solidFill>
                <a:effectLst/>
                <a:uLnTx/>
                <a:uFillTx/>
                <a:latin typeface="Arial"/>
                <a:cs typeface="Arial"/>
                <a:sym typeface="Arial"/>
              </a:rPr>
            </a:br>
            <a:r>
              <a:rPr kumimoji="1" lang="en-US" altLang="ja-JP" sz="1400" b="0" i="0" u="none" strike="noStrike" kern="0" cap="none" spc="0" normalizeH="0" baseline="0" noProof="0" dirty="0">
                <a:ln>
                  <a:noFill/>
                </a:ln>
                <a:solidFill>
                  <a:srgbClr val="000000"/>
                </a:solidFill>
                <a:effectLst/>
                <a:uLnTx/>
                <a:uFillTx/>
                <a:latin typeface="Arial"/>
                <a:cs typeface="Arial"/>
                <a:sym typeface="Arial"/>
              </a:rPr>
              <a:t>WG</a:t>
            </a:r>
            <a:br>
              <a:rPr kumimoji="1" lang="en-US" altLang="ja-JP" sz="1400" b="0" i="0" u="none" strike="noStrike" kern="0" cap="none" spc="0" normalizeH="0" baseline="0" noProof="0" dirty="0">
                <a:ln>
                  <a:noFill/>
                </a:ln>
                <a:solidFill>
                  <a:srgbClr val="000000"/>
                </a:solidFill>
                <a:effectLst/>
                <a:uLnTx/>
                <a:uFillTx/>
                <a:latin typeface="Arial"/>
                <a:cs typeface="Arial"/>
                <a:sym typeface="Arial"/>
              </a:rPr>
            </a:b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全体会合</a:t>
            </a:r>
            <a:endParaRPr kumimoji="1" lang="en-US" altLang="ja-JP"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0" name="テキスト ボックス 29">
            <a:extLst>
              <a:ext uri="{FF2B5EF4-FFF2-40B4-BE49-F238E27FC236}">
                <a16:creationId xmlns:a16="http://schemas.microsoft.com/office/drawing/2014/main" id="{DE804025-9258-475B-BCA8-E19E8730B35A}"/>
              </a:ext>
            </a:extLst>
          </p:cNvPr>
          <p:cNvSpPr txBox="1"/>
          <p:nvPr/>
        </p:nvSpPr>
        <p:spPr>
          <a:xfrm>
            <a:off x="673671" y="3225031"/>
            <a:ext cx="91638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国際会議</a:t>
            </a:r>
            <a:endParaRPr kumimoji="1" lang="en-US" altLang="ja-JP"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1" name="二等辺三角形 30">
            <a:extLst>
              <a:ext uri="{FF2B5EF4-FFF2-40B4-BE49-F238E27FC236}">
                <a16:creationId xmlns:a16="http://schemas.microsoft.com/office/drawing/2014/main" id="{BF8451F2-B676-4B46-83A7-798DCCACD8CE}"/>
              </a:ext>
            </a:extLst>
          </p:cNvPr>
          <p:cNvSpPr/>
          <p:nvPr/>
        </p:nvSpPr>
        <p:spPr>
          <a:xfrm>
            <a:off x="1775470" y="3995271"/>
            <a:ext cx="247650" cy="217262"/>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2" name="テキスト ボックス 31">
            <a:extLst>
              <a:ext uri="{FF2B5EF4-FFF2-40B4-BE49-F238E27FC236}">
                <a16:creationId xmlns:a16="http://schemas.microsoft.com/office/drawing/2014/main" id="{321297A5-891A-4C08-A3C7-09F1293CE012}"/>
              </a:ext>
            </a:extLst>
          </p:cNvPr>
          <p:cNvSpPr txBox="1"/>
          <p:nvPr/>
        </p:nvSpPr>
        <p:spPr>
          <a:xfrm>
            <a:off x="457647" y="3942630"/>
            <a:ext cx="111759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err="1">
                <a:ln>
                  <a:noFill/>
                </a:ln>
                <a:solidFill>
                  <a:srgbClr val="000000"/>
                </a:solidFill>
                <a:effectLst/>
                <a:uLnTx/>
                <a:uFillTx/>
                <a:latin typeface="Arial"/>
                <a:cs typeface="Arial"/>
                <a:sym typeface="Arial"/>
              </a:rPr>
              <a:t>OpenChain</a:t>
            </a:r>
            <a:br>
              <a:rPr kumimoji="1" lang="en-US" altLang="ja-JP" sz="1400" b="0" i="0" u="none" strike="noStrike" kern="0" cap="none" spc="0" normalizeH="0" baseline="0" noProof="0" dirty="0">
                <a:ln>
                  <a:noFill/>
                </a:ln>
                <a:solidFill>
                  <a:srgbClr val="000000"/>
                </a:solidFill>
                <a:effectLst/>
                <a:uLnTx/>
                <a:uFillTx/>
                <a:latin typeface="Arial"/>
                <a:cs typeface="Arial"/>
                <a:sym typeface="Arial"/>
              </a:rPr>
            </a:b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会議</a:t>
            </a:r>
            <a:endParaRPr kumimoji="1" lang="en-US" altLang="ja-JP"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3" name="二等辺三角形 32">
            <a:extLst>
              <a:ext uri="{FF2B5EF4-FFF2-40B4-BE49-F238E27FC236}">
                <a16:creationId xmlns:a16="http://schemas.microsoft.com/office/drawing/2014/main" id="{FC2B0F1C-585D-4136-A319-930A8F017695}"/>
              </a:ext>
            </a:extLst>
          </p:cNvPr>
          <p:cNvSpPr/>
          <p:nvPr/>
        </p:nvSpPr>
        <p:spPr>
          <a:xfrm>
            <a:off x="4361507" y="3995271"/>
            <a:ext cx="247650" cy="217262"/>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4" name="二等辺三角形 33">
            <a:extLst>
              <a:ext uri="{FF2B5EF4-FFF2-40B4-BE49-F238E27FC236}">
                <a16:creationId xmlns:a16="http://schemas.microsoft.com/office/drawing/2014/main" id="{9C3E2B3D-F91F-44F0-80C4-E04F2BEFD628}"/>
              </a:ext>
            </a:extLst>
          </p:cNvPr>
          <p:cNvSpPr/>
          <p:nvPr/>
        </p:nvSpPr>
        <p:spPr>
          <a:xfrm>
            <a:off x="7750278" y="2253020"/>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6" name="二等辺三角形 35">
            <a:extLst>
              <a:ext uri="{FF2B5EF4-FFF2-40B4-BE49-F238E27FC236}">
                <a16:creationId xmlns:a16="http://schemas.microsoft.com/office/drawing/2014/main" id="{0EA2C0CB-6541-4FC3-88AF-744A6AFA4E3F}"/>
              </a:ext>
            </a:extLst>
          </p:cNvPr>
          <p:cNvSpPr/>
          <p:nvPr/>
        </p:nvSpPr>
        <p:spPr>
          <a:xfrm>
            <a:off x="5745807" y="3995271"/>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7" name="二等辺三角形 36">
            <a:extLst>
              <a:ext uri="{FF2B5EF4-FFF2-40B4-BE49-F238E27FC236}">
                <a16:creationId xmlns:a16="http://schemas.microsoft.com/office/drawing/2014/main" id="{827D1598-EDBC-4ABE-A4F4-35FC4273EEC5}"/>
              </a:ext>
            </a:extLst>
          </p:cNvPr>
          <p:cNvSpPr/>
          <p:nvPr/>
        </p:nvSpPr>
        <p:spPr>
          <a:xfrm>
            <a:off x="7234882" y="3995271"/>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8" name="二等辺三角形 37">
            <a:extLst>
              <a:ext uri="{FF2B5EF4-FFF2-40B4-BE49-F238E27FC236}">
                <a16:creationId xmlns:a16="http://schemas.microsoft.com/office/drawing/2014/main" id="{045713BB-5CB0-425A-92F8-3D621602A9C6}"/>
              </a:ext>
            </a:extLst>
          </p:cNvPr>
          <p:cNvSpPr/>
          <p:nvPr/>
        </p:nvSpPr>
        <p:spPr>
          <a:xfrm>
            <a:off x="8255645" y="3995271"/>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9" name="二等辺三角形 38">
            <a:extLst>
              <a:ext uri="{FF2B5EF4-FFF2-40B4-BE49-F238E27FC236}">
                <a16:creationId xmlns:a16="http://schemas.microsoft.com/office/drawing/2014/main" id="{53503725-C916-4B5C-8733-E372ADA60AE4}"/>
              </a:ext>
            </a:extLst>
          </p:cNvPr>
          <p:cNvSpPr/>
          <p:nvPr/>
        </p:nvSpPr>
        <p:spPr>
          <a:xfrm>
            <a:off x="9201794" y="2253019"/>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41" name="テキスト ボックス 40">
            <a:extLst>
              <a:ext uri="{FF2B5EF4-FFF2-40B4-BE49-F238E27FC236}">
                <a16:creationId xmlns:a16="http://schemas.microsoft.com/office/drawing/2014/main" id="{EAB13A1F-F047-4B41-A271-FF0A78C977F0}"/>
              </a:ext>
            </a:extLst>
          </p:cNvPr>
          <p:cNvSpPr txBox="1"/>
          <p:nvPr/>
        </p:nvSpPr>
        <p:spPr>
          <a:xfrm>
            <a:off x="532781" y="4633502"/>
            <a:ext cx="10049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教育資料</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51" name="直線矢印コネクタ 50">
            <a:extLst>
              <a:ext uri="{FF2B5EF4-FFF2-40B4-BE49-F238E27FC236}">
                <a16:creationId xmlns:a16="http://schemas.microsoft.com/office/drawing/2014/main" id="{F033CC18-ABD3-415D-BAE3-39C0492675C2}"/>
              </a:ext>
            </a:extLst>
          </p:cNvPr>
          <p:cNvCxnSpPr>
            <a:endCxn id="27" idx="3"/>
          </p:cNvCxnSpPr>
          <p:nvPr/>
        </p:nvCxnSpPr>
        <p:spPr>
          <a:xfrm flipV="1">
            <a:off x="2763687" y="3429985"/>
            <a:ext cx="11908" cy="1151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02922EDE-EF9C-4B53-85A5-C7F757EF3A8F}"/>
              </a:ext>
            </a:extLst>
          </p:cNvPr>
          <p:cNvCxnSpPr>
            <a:cxnSpLocks/>
            <a:stCxn id="57" idx="3"/>
            <a:endCxn id="25" idx="3"/>
          </p:cNvCxnSpPr>
          <p:nvPr/>
        </p:nvCxnSpPr>
        <p:spPr>
          <a:xfrm flipV="1">
            <a:off x="5186510" y="3379625"/>
            <a:ext cx="683122" cy="1189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376BBDD6-EF82-46F2-AAB0-0FA0A678079C}"/>
              </a:ext>
            </a:extLst>
          </p:cNvPr>
          <p:cNvCxnSpPr>
            <a:cxnSpLocks/>
            <a:stCxn id="56" idx="3"/>
            <a:endCxn id="19" idx="3"/>
          </p:cNvCxnSpPr>
          <p:nvPr/>
        </p:nvCxnSpPr>
        <p:spPr>
          <a:xfrm flipV="1">
            <a:off x="4033986" y="3379625"/>
            <a:ext cx="451346" cy="1182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矢印: 五方向 54">
            <a:extLst>
              <a:ext uri="{FF2B5EF4-FFF2-40B4-BE49-F238E27FC236}">
                <a16:creationId xmlns:a16="http://schemas.microsoft.com/office/drawing/2014/main" id="{6A937CD1-6F4B-4890-965F-DCA3A4D966D8}"/>
              </a:ext>
            </a:extLst>
          </p:cNvPr>
          <p:cNvSpPr/>
          <p:nvPr/>
        </p:nvSpPr>
        <p:spPr>
          <a:xfrm>
            <a:off x="2016867" y="4822391"/>
            <a:ext cx="7688661" cy="984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55" name="二等辺三角形 54">
            <a:extLst>
              <a:ext uri="{FF2B5EF4-FFF2-40B4-BE49-F238E27FC236}">
                <a16:creationId xmlns:a16="http://schemas.microsoft.com/office/drawing/2014/main" id="{CD16D1FF-F6F2-4AA0-B4E3-550AAE075447}"/>
              </a:ext>
            </a:extLst>
          </p:cNvPr>
          <p:cNvSpPr/>
          <p:nvPr/>
        </p:nvSpPr>
        <p:spPr>
          <a:xfrm rot="10800000">
            <a:off x="2643336" y="4561494"/>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56" name="二等辺三角形 55">
            <a:extLst>
              <a:ext uri="{FF2B5EF4-FFF2-40B4-BE49-F238E27FC236}">
                <a16:creationId xmlns:a16="http://schemas.microsoft.com/office/drawing/2014/main" id="{909CFBFF-A1ED-4EA9-A3F8-156CA41EB649}"/>
              </a:ext>
            </a:extLst>
          </p:cNvPr>
          <p:cNvSpPr/>
          <p:nvPr/>
        </p:nvSpPr>
        <p:spPr>
          <a:xfrm rot="10800000">
            <a:off x="3910161" y="4562057"/>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57" name="二等辺三角形 56">
            <a:extLst>
              <a:ext uri="{FF2B5EF4-FFF2-40B4-BE49-F238E27FC236}">
                <a16:creationId xmlns:a16="http://schemas.microsoft.com/office/drawing/2014/main" id="{D856DAAA-0334-4DE4-8B5B-6CD9DC4D568B}"/>
              </a:ext>
            </a:extLst>
          </p:cNvPr>
          <p:cNvSpPr/>
          <p:nvPr/>
        </p:nvSpPr>
        <p:spPr>
          <a:xfrm rot="10800000">
            <a:off x="5062685" y="4568925"/>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58" name="二等辺三角形 57">
            <a:extLst>
              <a:ext uri="{FF2B5EF4-FFF2-40B4-BE49-F238E27FC236}">
                <a16:creationId xmlns:a16="http://schemas.microsoft.com/office/drawing/2014/main" id="{9488D0BF-1CCA-4D2D-96D8-E674A042DDA2}"/>
              </a:ext>
            </a:extLst>
          </p:cNvPr>
          <p:cNvSpPr/>
          <p:nvPr/>
        </p:nvSpPr>
        <p:spPr>
          <a:xfrm rot="10800000">
            <a:off x="6047728" y="4568926"/>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0" name="テキスト ボックス 59">
            <a:extLst>
              <a:ext uri="{FF2B5EF4-FFF2-40B4-BE49-F238E27FC236}">
                <a16:creationId xmlns:a16="http://schemas.microsoft.com/office/drawing/2014/main" id="{EAB13A1F-F047-4B41-A271-FF0A78C977F0}"/>
              </a:ext>
            </a:extLst>
          </p:cNvPr>
          <p:cNvSpPr txBox="1"/>
          <p:nvPr/>
        </p:nvSpPr>
        <p:spPr>
          <a:xfrm>
            <a:off x="536121" y="4920039"/>
            <a:ext cx="10049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事例収集</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59" name="正方形/長方形 58"/>
          <p:cNvSpPr/>
          <p:nvPr/>
        </p:nvSpPr>
        <p:spPr>
          <a:xfrm>
            <a:off x="2763687" y="5000514"/>
            <a:ext cx="430264" cy="21675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2" name="テキスト ボックス 61">
            <a:extLst>
              <a:ext uri="{FF2B5EF4-FFF2-40B4-BE49-F238E27FC236}">
                <a16:creationId xmlns:a16="http://schemas.microsoft.com/office/drawing/2014/main" id="{EAB13A1F-F047-4B41-A271-FF0A78C977F0}"/>
              </a:ext>
            </a:extLst>
          </p:cNvPr>
          <p:cNvSpPr txBox="1"/>
          <p:nvPr/>
        </p:nvSpPr>
        <p:spPr>
          <a:xfrm>
            <a:off x="529655" y="5182670"/>
            <a:ext cx="10049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事例分析</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63" name="正方形/長方形 62"/>
          <p:cNvSpPr/>
          <p:nvPr/>
        </p:nvSpPr>
        <p:spPr>
          <a:xfrm>
            <a:off x="3195735" y="5284352"/>
            <a:ext cx="430264" cy="2167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4" name="正方形/長方形 63"/>
          <p:cNvSpPr/>
          <p:nvPr/>
        </p:nvSpPr>
        <p:spPr>
          <a:xfrm>
            <a:off x="3627783" y="5551261"/>
            <a:ext cx="430264" cy="21675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5" name="テキスト ボックス 64">
            <a:extLst>
              <a:ext uri="{FF2B5EF4-FFF2-40B4-BE49-F238E27FC236}">
                <a16:creationId xmlns:a16="http://schemas.microsoft.com/office/drawing/2014/main" id="{EAB13A1F-F047-4B41-A271-FF0A78C977F0}"/>
              </a:ext>
            </a:extLst>
          </p:cNvPr>
          <p:cNvSpPr txBox="1"/>
          <p:nvPr/>
        </p:nvSpPr>
        <p:spPr>
          <a:xfrm>
            <a:off x="-15552" y="5483446"/>
            <a:ext cx="161729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役割毎の案検討</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66" name="正方形/長方形 65"/>
          <p:cNvSpPr/>
          <p:nvPr/>
        </p:nvSpPr>
        <p:spPr>
          <a:xfrm>
            <a:off x="4090688" y="5830094"/>
            <a:ext cx="1095822" cy="21675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7" name="テキスト ボックス 66">
            <a:extLst>
              <a:ext uri="{FF2B5EF4-FFF2-40B4-BE49-F238E27FC236}">
                <a16:creationId xmlns:a16="http://schemas.microsoft.com/office/drawing/2014/main" id="{EAB13A1F-F047-4B41-A271-FF0A78C977F0}"/>
              </a:ext>
            </a:extLst>
          </p:cNvPr>
          <p:cNvSpPr txBox="1"/>
          <p:nvPr/>
        </p:nvSpPr>
        <p:spPr>
          <a:xfrm>
            <a:off x="-15553" y="5775746"/>
            <a:ext cx="279114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kern="0" dirty="0">
                <a:solidFill>
                  <a:srgbClr val="000000"/>
                </a:solidFill>
                <a:latin typeface="Arial"/>
                <a:cs typeface="Arial"/>
                <a:sym typeface="Arial"/>
              </a:rPr>
              <a:t>教育資料案の</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概要検討</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フリーフォーム 3"/>
          <p:cNvSpPr/>
          <p:nvPr/>
        </p:nvSpPr>
        <p:spPr>
          <a:xfrm>
            <a:off x="3837888" y="1954306"/>
            <a:ext cx="205691" cy="4731373"/>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753721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753721 h 4731373"/>
              <a:gd name="connsiteX3" fmla="*/ 8467 w 197224"/>
              <a:gd name="connsiteY3" fmla="*/ 39773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592356 h 4731373"/>
              <a:gd name="connsiteX2" fmla="*/ 0 w 197224"/>
              <a:gd name="connsiteY2" fmla="*/ 3753721 h 4731373"/>
              <a:gd name="connsiteX3" fmla="*/ 8467 w 197224"/>
              <a:gd name="connsiteY3" fmla="*/ 39773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592356 h 4731373"/>
              <a:gd name="connsiteX2" fmla="*/ 0 w 197224"/>
              <a:gd name="connsiteY2" fmla="*/ 3753721 h 4731373"/>
              <a:gd name="connsiteX3" fmla="*/ 8467 w 197224"/>
              <a:gd name="connsiteY3" fmla="*/ 3977341 h 4731373"/>
              <a:gd name="connsiteX4" fmla="*/ 163357 w 197224"/>
              <a:gd name="connsiteY4" fmla="*/ 4078442 h 4731373"/>
              <a:gd name="connsiteX5" fmla="*/ 197224 w 197224"/>
              <a:gd name="connsiteY5" fmla="*/ 4731373 h 4731373"/>
              <a:gd name="connsiteX0" fmla="*/ 161365 w 205691"/>
              <a:gd name="connsiteY0" fmla="*/ 0 h 4731373"/>
              <a:gd name="connsiteX1" fmla="*/ 161365 w 205691"/>
              <a:gd name="connsiteY1" fmla="*/ 3592356 h 4731373"/>
              <a:gd name="connsiteX2" fmla="*/ 0 w 205691"/>
              <a:gd name="connsiteY2" fmla="*/ 3753721 h 4731373"/>
              <a:gd name="connsiteX3" fmla="*/ 8467 w 205691"/>
              <a:gd name="connsiteY3" fmla="*/ 3977341 h 4731373"/>
              <a:gd name="connsiteX4" fmla="*/ 205691 w 205691"/>
              <a:gd name="connsiteY4" fmla="*/ 4069976 h 4731373"/>
              <a:gd name="connsiteX5" fmla="*/ 197224 w 205691"/>
              <a:gd name="connsiteY5" fmla="*/ 4731373 h 4731373"/>
              <a:gd name="connsiteX0" fmla="*/ 161365 w 197224"/>
              <a:gd name="connsiteY0" fmla="*/ 0 h 4731373"/>
              <a:gd name="connsiteX1" fmla="*/ 161365 w 197224"/>
              <a:gd name="connsiteY1" fmla="*/ 3592356 h 4731373"/>
              <a:gd name="connsiteX2" fmla="*/ 0 w 197224"/>
              <a:gd name="connsiteY2" fmla="*/ 3753721 h 4731373"/>
              <a:gd name="connsiteX3" fmla="*/ 8467 w 197224"/>
              <a:gd name="connsiteY3" fmla="*/ 3977341 h 4731373"/>
              <a:gd name="connsiteX4" fmla="*/ 171824 w 197224"/>
              <a:gd name="connsiteY4" fmla="*/ 4061509 h 4731373"/>
              <a:gd name="connsiteX5" fmla="*/ 197224 w 197224"/>
              <a:gd name="connsiteY5" fmla="*/ 4731373 h 4731373"/>
              <a:gd name="connsiteX0" fmla="*/ 161365 w 197224"/>
              <a:gd name="connsiteY0" fmla="*/ 0 h 4731373"/>
              <a:gd name="connsiteX1" fmla="*/ 161365 w 197224"/>
              <a:gd name="connsiteY1" fmla="*/ 3592356 h 4731373"/>
              <a:gd name="connsiteX2" fmla="*/ 0 w 197224"/>
              <a:gd name="connsiteY2" fmla="*/ 3753721 h 4731373"/>
              <a:gd name="connsiteX3" fmla="*/ 8467 w 197224"/>
              <a:gd name="connsiteY3" fmla="*/ 3977341 h 4731373"/>
              <a:gd name="connsiteX4" fmla="*/ 197224 w 197224"/>
              <a:gd name="connsiteY4" fmla="*/ 4112309 h 4731373"/>
              <a:gd name="connsiteX5" fmla="*/ 197224 w 197224"/>
              <a:gd name="connsiteY5" fmla="*/ 4731373 h 4731373"/>
              <a:gd name="connsiteX0" fmla="*/ 161365 w 197224"/>
              <a:gd name="connsiteY0" fmla="*/ 0 h 4731373"/>
              <a:gd name="connsiteX1" fmla="*/ 169831 w 197224"/>
              <a:gd name="connsiteY1" fmla="*/ 3414556 h 4731373"/>
              <a:gd name="connsiteX2" fmla="*/ 0 w 197224"/>
              <a:gd name="connsiteY2" fmla="*/ 3753721 h 4731373"/>
              <a:gd name="connsiteX3" fmla="*/ 8467 w 197224"/>
              <a:gd name="connsiteY3" fmla="*/ 3977341 h 4731373"/>
              <a:gd name="connsiteX4" fmla="*/ 197224 w 197224"/>
              <a:gd name="connsiteY4" fmla="*/ 4112309 h 4731373"/>
              <a:gd name="connsiteX5" fmla="*/ 197224 w 197224"/>
              <a:gd name="connsiteY5" fmla="*/ 4731373 h 4731373"/>
              <a:gd name="connsiteX0" fmla="*/ 152899 w 188758"/>
              <a:gd name="connsiteY0" fmla="*/ 0 h 4731373"/>
              <a:gd name="connsiteX1" fmla="*/ 161365 w 188758"/>
              <a:gd name="connsiteY1" fmla="*/ 3414556 h 4731373"/>
              <a:gd name="connsiteX2" fmla="*/ 0 w 188758"/>
              <a:gd name="connsiteY2" fmla="*/ 3584388 h 4731373"/>
              <a:gd name="connsiteX3" fmla="*/ 1 w 188758"/>
              <a:gd name="connsiteY3" fmla="*/ 3977341 h 4731373"/>
              <a:gd name="connsiteX4" fmla="*/ 188758 w 188758"/>
              <a:gd name="connsiteY4" fmla="*/ 4112309 h 4731373"/>
              <a:gd name="connsiteX5" fmla="*/ 188758 w 188758"/>
              <a:gd name="connsiteY5" fmla="*/ 4731373 h 4731373"/>
              <a:gd name="connsiteX0" fmla="*/ 152899 w 188758"/>
              <a:gd name="connsiteY0" fmla="*/ 0 h 4731373"/>
              <a:gd name="connsiteX1" fmla="*/ 161365 w 188758"/>
              <a:gd name="connsiteY1" fmla="*/ 3414556 h 4731373"/>
              <a:gd name="connsiteX2" fmla="*/ 0 w 188758"/>
              <a:gd name="connsiteY2" fmla="*/ 3584388 h 4731373"/>
              <a:gd name="connsiteX3" fmla="*/ 8468 w 188758"/>
              <a:gd name="connsiteY3" fmla="*/ 3816474 h 4731373"/>
              <a:gd name="connsiteX4" fmla="*/ 188758 w 188758"/>
              <a:gd name="connsiteY4" fmla="*/ 4112309 h 4731373"/>
              <a:gd name="connsiteX5" fmla="*/ 188758 w 188758"/>
              <a:gd name="connsiteY5" fmla="*/ 4731373 h 4731373"/>
              <a:gd name="connsiteX0" fmla="*/ 178297 w 214156"/>
              <a:gd name="connsiteY0" fmla="*/ 0 h 4731373"/>
              <a:gd name="connsiteX1" fmla="*/ 186763 w 214156"/>
              <a:gd name="connsiteY1" fmla="*/ 3414556 h 4731373"/>
              <a:gd name="connsiteX2" fmla="*/ 25398 w 214156"/>
              <a:gd name="connsiteY2" fmla="*/ 3584388 h 4731373"/>
              <a:gd name="connsiteX3" fmla="*/ 0 w 214156"/>
              <a:gd name="connsiteY3" fmla="*/ 3816474 h 4731373"/>
              <a:gd name="connsiteX4" fmla="*/ 214156 w 214156"/>
              <a:gd name="connsiteY4" fmla="*/ 4112309 h 4731373"/>
              <a:gd name="connsiteX5" fmla="*/ 214156 w 214156"/>
              <a:gd name="connsiteY5" fmla="*/ 4731373 h 4731373"/>
              <a:gd name="connsiteX0" fmla="*/ 178297 w 214156"/>
              <a:gd name="connsiteY0" fmla="*/ 0 h 4731373"/>
              <a:gd name="connsiteX1" fmla="*/ 186763 w 214156"/>
              <a:gd name="connsiteY1" fmla="*/ 3414556 h 4731373"/>
              <a:gd name="connsiteX2" fmla="*/ 25398 w 214156"/>
              <a:gd name="connsiteY2" fmla="*/ 3584388 h 4731373"/>
              <a:gd name="connsiteX3" fmla="*/ 0 w 214156"/>
              <a:gd name="connsiteY3" fmla="*/ 3816474 h 4731373"/>
              <a:gd name="connsiteX4" fmla="*/ 188756 w 214156"/>
              <a:gd name="connsiteY4" fmla="*/ 4010709 h 4731373"/>
              <a:gd name="connsiteX5" fmla="*/ 214156 w 214156"/>
              <a:gd name="connsiteY5" fmla="*/ 4731373 h 4731373"/>
              <a:gd name="connsiteX0" fmla="*/ 178297 w 214156"/>
              <a:gd name="connsiteY0" fmla="*/ 0 h 4731373"/>
              <a:gd name="connsiteX1" fmla="*/ 186763 w 214156"/>
              <a:gd name="connsiteY1" fmla="*/ 3414556 h 4731373"/>
              <a:gd name="connsiteX2" fmla="*/ 25398 w 214156"/>
              <a:gd name="connsiteY2" fmla="*/ 3584388 h 4731373"/>
              <a:gd name="connsiteX3" fmla="*/ 0 w 214156"/>
              <a:gd name="connsiteY3" fmla="*/ 3816474 h 4731373"/>
              <a:gd name="connsiteX4" fmla="*/ 197222 w 214156"/>
              <a:gd name="connsiteY4" fmla="*/ 4010709 h 4731373"/>
              <a:gd name="connsiteX5" fmla="*/ 214156 w 214156"/>
              <a:gd name="connsiteY5" fmla="*/ 4731373 h 4731373"/>
              <a:gd name="connsiteX0" fmla="*/ 178297 w 205689"/>
              <a:gd name="connsiteY0" fmla="*/ 0 h 4731373"/>
              <a:gd name="connsiteX1" fmla="*/ 186763 w 205689"/>
              <a:gd name="connsiteY1" fmla="*/ 3414556 h 4731373"/>
              <a:gd name="connsiteX2" fmla="*/ 25398 w 205689"/>
              <a:gd name="connsiteY2" fmla="*/ 3584388 h 4731373"/>
              <a:gd name="connsiteX3" fmla="*/ 0 w 205689"/>
              <a:gd name="connsiteY3" fmla="*/ 3816474 h 4731373"/>
              <a:gd name="connsiteX4" fmla="*/ 197222 w 205689"/>
              <a:gd name="connsiteY4" fmla="*/ 4010709 h 4731373"/>
              <a:gd name="connsiteX5" fmla="*/ 205689 w 205689"/>
              <a:gd name="connsiteY5" fmla="*/ 4731373 h 4731373"/>
              <a:gd name="connsiteX0" fmla="*/ 178299 w 205691"/>
              <a:gd name="connsiteY0" fmla="*/ 0 h 4731373"/>
              <a:gd name="connsiteX1" fmla="*/ 186765 w 205691"/>
              <a:gd name="connsiteY1" fmla="*/ 3414556 h 4731373"/>
              <a:gd name="connsiteX2" fmla="*/ 0 w 205691"/>
              <a:gd name="connsiteY2" fmla="*/ 3584388 h 4731373"/>
              <a:gd name="connsiteX3" fmla="*/ 2 w 205691"/>
              <a:gd name="connsiteY3" fmla="*/ 3816474 h 4731373"/>
              <a:gd name="connsiteX4" fmla="*/ 197224 w 205691"/>
              <a:gd name="connsiteY4" fmla="*/ 4010709 h 4731373"/>
              <a:gd name="connsiteX5" fmla="*/ 205691 w 205691"/>
              <a:gd name="connsiteY5" fmla="*/ 4731373 h 473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691" h="4731373">
                <a:moveTo>
                  <a:pt x="178299" y="0"/>
                </a:moveTo>
                <a:lnTo>
                  <a:pt x="186765" y="3414556"/>
                </a:lnTo>
                <a:lnTo>
                  <a:pt x="0" y="3584388"/>
                </a:lnTo>
                <a:cubicBezTo>
                  <a:pt x="0" y="3715372"/>
                  <a:pt x="2" y="3685490"/>
                  <a:pt x="2" y="3816474"/>
                </a:cubicBezTo>
                <a:lnTo>
                  <a:pt x="197224" y="4010709"/>
                </a:lnTo>
                <a:lnTo>
                  <a:pt x="205691" y="4731373"/>
                </a:ln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1" name="正方形/長方形 60"/>
          <p:cNvSpPr/>
          <p:nvPr/>
        </p:nvSpPr>
        <p:spPr>
          <a:xfrm>
            <a:off x="5208287" y="6109494"/>
            <a:ext cx="4485113" cy="18803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8" name="テキスト ボックス 67">
            <a:extLst>
              <a:ext uri="{FF2B5EF4-FFF2-40B4-BE49-F238E27FC236}">
                <a16:creationId xmlns:a16="http://schemas.microsoft.com/office/drawing/2014/main" id="{EAB13A1F-F047-4B41-A271-FF0A78C977F0}"/>
              </a:ext>
            </a:extLst>
          </p:cNvPr>
          <p:cNvSpPr txBox="1"/>
          <p:nvPr/>
        </p:nvSpPr>
        <p:spPr>
          <a:xfrm>
            <a:off x="-15559" y="6063623"/>
            <a:ext cx="3881790" cy="338554"/>
          </a:xfrm>
          <a:prstGeom prst="rect">
            <a:avLst/>
          </a:prstGeom>
          <a:noFill/>
        </p:spPr>
        <p:txBody>
          <a:bodyPr wrap="square" rtlCol="0">
            <a:spAutoFit/>
          </a:bodyPr>
          <a:lstStyle/>
          <a:p>
            <a:pPr lvl="0" defTabSz="914400">
              <a:defRPr/>
            </a:pPr>
            <a:r>
              <a:rPr kumimoji="1" lang="ja-JP" altLang="en-US" sz="1600" kern="0" dirty="0">
                <a:solidFill>
                  <a:srgbClr val="000000"/>
                </a:solidFill>
                <a:cs typeface="Arial"/>
                <a:sym typeface="Arial"/>
              </a:rPr>
              <a:t>教育資料案</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の詳細検討</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作成</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日本語</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p>
        </p:txBody>
      </p:sp>
      <p:sp>
        <p:nvSpPr>
          <p:cNvPr id="69" name="フリーフォーム 68"/>
          <p:cNvSpPr/>
          <p:nvPr/>
        </p:nvSpPr>
        <p:spPr>
          <a:xfrm>
            <a:off x="4921772" y="1940362"/>
            <a:ext cx="272183" cy="4731372"/>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484842 h 4731373"/>
              <a:gd name="connsiteX5" fmla="*/ 197224 w 197224"/>
              <a:gd name="connsiteY5" fmla="*/ 4731373 h 4731373"/>
              <a:gd name="connsiteX0" fmla="*/ 229098 w 264957"/>
              <a:gd name="connsiteY0" fmla="*/ 0 h 4731373"/>
              <a:gd name="connsiteX1" fmla="*/ 229098 w 264957"/>
              <a:gd name="connsiteY1" fmla="*/ 3702423 h 4731373"/>
              <a:gd name="connsiteX2" fmla="*/ 67733 w 264957"/>
              <a:gd name="connsiteY2" fmla="*/ 38637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8 w 264957"/>
              <a:gd name="connsiteY0" fmla="*/ 0 h 4731373"/>
              <a:gd name="connsiteX1" fmla="*/ 229098 w 264957"/>
              <a:gd name="connsiteY1" fmla="*/ 3702423 h 4731373"/>
              <a:gd name="connsiteX2" fmla="*/ 8466 w 264957"/>
              <a:gd name="connsiteY2" fmla="*/ 40669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9 w 264958"/>
              <a:gd name="connsiteY0" fmla="*/ 0 h 4731373"/>
              <a:gd name="connsiteX1" fmla="*/ 229099 w 264958"/>
              <a:gd name="connsiteY1" fmla="*/ 37024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48024 w 264958"/>
              <a:gd name="connsiteY4" fmla="*/ 4484842 h 4731373"/>
              <a:gd name="connsiteX5" fmla="*/ 264958 w 264958"/>
              <a:gd name="connsiteY5" fmla="*/ 4731373 h 4731373"/>
              <a:gd name="connsiteX0" fmla="*/ 229099 w 248024"/>
              <a:gd name="connsiteY0" fmla="*/ 0 h 4722906"/>
              <a:gd name="connsiteX1" fmla="*/ 212166 w 248024"/>
              <a:gd name="connsiteY1" fmla="*/ 3880223 h 4722906"/>
              <a:gd name="connsiteX2" fmla="*/ 0 w 248024"/>
              <a:gd name="connsiteY2" fmla="*/ 4092388 h 4722906"/>
              <a:gd name="connsiteX3" fmla="*/ 1 w 248024"/>
              <a:gd name="connsiteY3" fmla="*/ 4316008 h 4722906"/>
              <a:gd name="connsiteX4" fmla="*/ 248024 w 248024"/>
              <a:gd name="connsiteY4" fmla="*/ 4484842 h 4722906"/>
              <a:gd name="connsiteX5" fmla="*/ 231091 w 248024"/>
              <a:gd name="connsiteY5" fmla="*/ 4722906 h 4722906"/>
              <a:gd name="connsiteX0" fmla="*/ 229099 w 256491"/>
              <a:gd name="connsiteY0" fmla="*/ 0 h 4722906"/>
              <a:gd name="connsiteX1" fmla="*/ 212166 w 256491"/>
              <a:gd name="connsiteY1" fmla="*/ 3880223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29099 w 256491"/>
              <a:gd name="connsiteY0" fmla="*/ 0 h 4722906"/>
              <a:gd name="connsiteX1" fmla="*/ 237566 w 256491"/>
              <a:gd name="connsiteY1" fmla="*/ 3668556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6935 w 273425"/>
              <a:gd name="connsiteY3" fmla="*/ 4316008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46033 w 273425"/>
              <a:gd name="connsiteY0" fmla="*/ 0 h 4722906"/>
              <a:gd name="connsiteX1" fmla="*/ 254500 w 273425"/>
              <a:gd name="connsiteY1" fmla="*/ 3761690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8468 w 281892"/>
              <a:gd name="connsiteY3" fmla="*/ 4222875 h 4722906"/>
              <a:gd name="connsiteX4" fmla="*/ 273425 w 281892"/>
              <a:gd name="connsiteY4" fmla="*/ 4425575 h 4722906"/>
              <a:gd name="connsiteX5" fmla="*/ 281892 w 281892"/>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5923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09291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90358"/>
              <a:gd name="connsiteY0" fmla="*/ 0 h 4722906"/>
              <a:gd name="connsiteX1" fmla="*/ 271433 w 290358"/>
              <a:gd name="connsiteY1" fmla="*/ 3668557 h 4722906"/>
              <a:gd name="connsiteX2" fmla="*/ 0 w 290358"/>
              <a:gd name="connsiteY2" fmla="*/ 3880721 h 4722906"/>
              <a:gd name="connsiteX3" fmla="*/ 1 w 290358"/>
              <a:gd name="connsiteY3" fmla="*/ 4104342 h 4722906"/>
              <a:gd name="connsiteX4" fmla="*/ 290358 w 290358"/>
              <a:gd name="connsiteY4" fmla="*/ 4315509 h 4722906"/>
              <a:gd name="connsiteX5" fmla="*/ 281892 w 290358"/>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48025 w 281892"/>
              <a:gd name="connsiteY4" fmla="*/ 43324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81891 w 281892"/>
              <a:gd name="connsiteY4" fmla="*/ 43070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64957 w 281892"/>
              <a:gd name="connsiteY4" fmla="*/ 4323975 h 4722906"/>
              <a:gd name="connsiteX5" fmla="*/ 281892 w 281892"/>
              <a:gd name="connsiteY5" fmla="*/ 4722906 h 4722906"/>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323975 h 4731372"/>
              <a:gd name="connsiteX5" fmla="*/ 264959 w 272183"/>
              <a:gd name="connsiteY5" fmla="*/ 4731372 h 473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183" h="4731372">
                <a:moveTo>
                  <a:pt x="254500" y="0"/>
                </a:moveTo>
                <a:cubicBezTo>
                  <a:pt x="248856" y="1293408"/>
                  <a:pt x="277077" y="2375149"/>
                  <a:pt x="271433" y="3668557"/>
                </a:cubicBezTo>
                <a:lnTo>
                  <a:pt x="0" y="3880721"/>
                </a:lnTo>
                <a:cubicBezTo>
                  <a:pt x="0" y="3955261"/>
                  <a:pt x="1" y="4029802"/>
                  <a:pt x="1" y="4104342"/>
                </a:cubicBezTo>
                <a:lnTo>
                  <a:pt x="264957" y="4323975"/>
                </a:lnTo>
                <a:cubicBezTo>
                  <a:pt x="264957" y="4462596"/>
                  <a:pt x="264959" y="4592751"/>
                  <a:pt x="264959" y="4731372"/>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70" name="テキスト ボックス 69">
            <a:extLst>
              <a:ext uri="{FF2B5EF4-FFF2-40B4-BE49-F238E27FC236}">
                <a16:creationId xmlns:a16="http://schemas.microsoft.com/office/drawing/2014/main" id="{30C444B6-9B8D-45A3-9CBD-64C1D7C51B55}"/>
              </a:ext>
            </a:extLst>
          </p:cNvPr>
          <p:cNvSpPr txBox="1"/>
          <p:nvPr/>
        </p:nvSpPr>
        <p:spPr>
          <a:xfrm>
            <a:off x="6261469" y="2595922"/>
            <a:ext cx="12822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kern="0" dirty="0">
                <a:solidFill>
                  <a:srgbClr val="000000"/>
                </a:solidFill>
                <a:latin typeface="Arial"/>
                <a:cs typeface="Arial"/>
                <a:sym typeface="Arial"/>
              </a:rPr>
              <a:t>10</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0" dirty="0">
                <a:solidFill>
                  <a:srgbClr val="000000"/>
                </a:solidFill>
                <a:latin typeface="Arial"/>
                <a:cs typeface="Arial"/>
                <a:sym typeface="Arial"/>
              </a:rPr>
              <a:t>富士通</a:t>
            </a:r>
            <a:endParaRPr kumimoji="1" lang="ja-JP" alt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71" name="正方形/長方形 70"/>
          <p:cNvSpPr/>
          <p:nvPr/>
        </p:nvSpPr>
        <p:spPr>
          <a:xfrm>
            <a:off x="8546632" y="6384243"/>
            <a:ext cx="1146769" cy="15960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72" name="テキスト ボックス 71">
            <a:extLst>
              <a:ext uri="{FF2B5EF4-FFF2-40B4-BE49-F238E27FC236}">
                <a16:creationId xmlns:a16="http://schemas.microsoft.com/office/drawing/2014/main" id="{EAB13A1F-F047-4B41-A271-FF0A78C977F0}"/>
              </a:ext>
            </a:extLst>
          </p:cNvPr>
          <p:cNvSpPr txBox="1"/>
          <p:nvPr/>
        </p:nvSpPr>
        <p:spPr>
          <a:xfrm>
            <a:off x="-15560" y="6351490"/>
            <a:ext cx="3881790" cy="338554"/>
          </a:xfrm>
          <a:prstGeom prst="rect">
            <a:avLst/>
          </a:prstGeom>
          <a:noFill/>
        </p:spPr>
        <p:txBody>
          <a:bodyPr wrap="square" rtlCol="0">
            <a:spAutoFit/>
          </a:bodyPr>
          <a:lstStyle/>
          <a:p>
            <a:pPr lvl="0" defTabSz="914400">
              <a:defRPr/>
            </a:pPr>
            <a:r>
              <a:rPr kumimoji="1" lang="ja-JP" altLang="en-US" sz="1600" kern="0" dirty="0">
                <a:solidFill>
                  <a:srgbClr val="000000"/>
                </a:solidFill>
                <a:cs typeface="Arial"/>
                <a:sym typeface="Arial"/>
              </a:rPr>
              <a:t>教育資料案</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の詳細検討</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作成</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r>
              <a:rPr kumimoji="1" lang="ja-JP" altLang="en-US" sz="1600" kern="0" dirty="0">
                <a:solidFill>
                  <a:srgbClr val="000000"/>
                </a:solidFill>
                <a:latin typeface="Arial"/>
                <a:cs typeface="Arial"/>
                <a:sym typeface="Arial"/>
              </a:rPr>
              <a:t>英語</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p>
        </p:txBody>
      </p:sp>
      <p:sp>
        <p:nvSpPr>
          <p:cNvPr id="73" name="フリーフォーム 72"/>
          <p:cNvSpPr/>
          <p:nvPr/>
        </p:nvSpPr>
        <p:spPr>
          <a:xfrm>
            <a:off x="6310272" y="1931896"/>
            <a:ext cx="238316" cy="4731372"/>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484842 h 4731373"/>
              <a:gd name="connsiteX5" fmla="*/ 197224 w 197224"/>
              <a:gd name="connsiteY5" fmla="*/ 4731373 h 4731373"/>
              <a:gd name="connsiteX0" fmla="*/ 229098 w 264957"/>
              <a:gd name="connsiteY0" fmla="*/ 0 h 4731373"/>
              <a:gd name="connsiteX1" fmla="*/ 229098 w 264957"/>
              <a:gd name="connsiteY1" fmla="*/ 3702423 h 4731373"/>
              <a:gd name="connsiteX2" fmla="*/ 67733 w 264957"/>
              <a:gd name="connsiteY2" fmla="*/ 38637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8 w 264957"/>
              <a:gd name="connsiteY0" fmla="*/ 0 h 4731373"/>
              <a:gd name="connsiteX1" fmla="*/ 229098 w 264957"/>
              <a:gd name="connsiteY1" fmla="*/ 3702423 h 4731373"/>
              <a:gd name="connsiteX2" fmla="*/ 8466 w 264957"/>
              <a:gd name="connsiteY2" fmla="*/ 40669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9 w 264958"/>
              <a:gd name="connsiteY0" fmla="*/ 0 h 4731373"/>
              <a:gd name="connsiteX1" fmla="*/ 229099 w 264958"/>
              <a:gd name="connsiteY1" fmla="*/ 37024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48024 w 264958"/>
              <a:gd name="connsiteY4" fmla="*/ 4484842 h 4731373"/>
              <a:gd name="connsiteX5" fmla="*/ 264958 w 264958"/>
              <a:gd name="connsiteY5" fmla="*/ 4731373 h 4731373"/>
              <a:gd name="connsiteX0" fmla="*/ 229099 w 248024"/>
              <a:gd name="connsiteY0" fmla="*/ 0 h 4722906"/>
              <a:gd name="connsiteX1" fmla="*/ 212166 w 248024"/>
              <a:gd name="connsiteY1" fmla="*/ 3880223 h 4722906"/>
              <a:gd name="connsiteX2" fmla="*/ 0 w 248024"/>
              <a:gd name="connsiteY2" fmla="*/ 4092388 h 4722906"/>
              <a:gd name="connsiteX3" fmla="*/ 1 w 248024"/>
              <a:gd name="connsiteY3" fmla="*/ 4316008 h 4722906"/>
              <a:gd name="connsiteX4" fmla="*/ 248024 w 248024"/>
              <a:gd name="connsiteY4" fmla="*/ 4484842 h 4722906"/>
              <a:gd name="connsiteX5" fmla="*/ 231091 w 248024"/>
              <a:gd name="connsiteY5" fmla="*/ 4722906 h 4722906"/>
              <a:gd name="connsiteX0" fmla="*/ 229099 w 256491"/>
              <a:gd name="connsiteY0" fmla="*/ 0 h 4722906"/>
              <a:gd name="connsiteX1" fmla="*/ 212166 w 256491"/>
              <a:gd name="connsiteY1" fmla="*/ 3880223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29099 w 256491"/>
              <a:gd name="connsiteY0" fmla="*/ 0 h 4722906"/>
              <a:gd name="connsiteX1" fmla="*/ 237566 w 256491"/>
              <a:gd name="connsiteY1" fmla="*/ 3668556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6935 w 273425"/>
              <a:gd name="connsiteY3" fmla="*/ 4316008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46033 w 273425"/>
              <a:gd name="connsiteY0" fmla="*/ 0 h 4722906"/>
              <a:gd name="connsiteX1" fmla="*/ 254500 w 273425"/>
              <a:gd name="connsiteY1" fmla="*/ 3761690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8468 w 281892"/>
              <a:gd name="connsiteY3" fmla="*/ 4222875 h 4722906"/>
              <a:gd name="connsiteX4" fmla="*/ 273425 w 281892"/>
              <a:gd name="connsiteY4" fmla="*/ 4425575 h 4722906"/>
              <a:gd name="connsiteX5" fmla="*/ 281892 w 281892"/>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5923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09291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90358"/>
              <a:gd name="connsiteY0" fmla="*/ 0 h 4722906"/>
              <a:gd name="connsiteX1" fmla="*/ 271433 w 290358"/>
              <a:gd name="connsiteY1" fmla="*/ 3668557 h 4722906"/>
              <a:gd name="connsiteX2" fmla="*/ 0 w 290358"/>
              <a:gd name="connsiteY2" fmla="*/ 3880721 h 4722906"/>
              <a:gd name="connsiteX3" fmla="*/ 1 w 290358"/>
              <a:gd name="connsiteY3" fmla="*/ 4104342 h 4722906"/>
              <a:gd name="connsiteX4" fmla="*/ 290358 w 290358"/>
              <a:gd name="connsiteY4" fmla="*/ 4315509 h 4722906"/>
              <a:gd name="connsiteX5" fmla="*/ 281892 w 290358"/>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48025 w 281892"/>
              <a:gd name="connsiteY4" fmla="*/ 43324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81891 w 281892"/>
              <a:gd name="connsiteY4" fmla="*/ 43070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64957 w 281892"/>
              <a:gd name="connsiteY4" fmla="*/ 4323975 h 4722906"/>
              <a:gd name="connsiteX5" fmla="*/ 281892 w 281892"/>
              <a:gd name="connsiteY5" fmla="*/ 4722906 h 4722906"/>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3239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42334 w 272183"/>
              <a:gd name="connsiteY3" fmla="*/ 4400675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6934 w 272183"/>
              <a:gd name="connsiteY3" fmla="*/ 4392209 h 4731372"/>
              <a:gd name="connsiteX4" fmla="*/ 264957 w 272183"/>
              <a:gd name="connsiteY4" fmla="*/ 4527175 h 4731372"/>
              <a:gd name="connsiteX5" fmla="*/ 264959 w 272183"/>
              <a:gd name="connsiteY5" fmla="*/ 4731372 h 4731372"/>
              <a:gd name="connsiteX0" fmla="*/ 237566 w 255249"/>
              <a:gd name="connsiteY0" fmla="*/ 0 h 4731372"/>
              <a:gd name="connsiteX1" fmla="*/ 254499 w 255249"/>
              <a:gd name="connsiteY1" fmla="*/ 3668557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51654 h 4731372"/>
              <a:gd name="connsiteX3" fmla="*/ 0 w 255249"/>
              <a:gd name="connsiteY3" fmla="*/ 4392209 h 4731372"/>
              <a:gd name="connsiteX4" fmla="*/ 248023 w 255249"/>
              <a:gd name="connsiteY4" fmla="*/ 4527175 h 4731372"/>
              <a:gd name="connsiteX5" fmla="*/ 248025 w 255249"/>
              <a:gd name="connsiteY5" fmla="*/ 4731372 h 4731372"/>
              <a:gd name="connsiteX0" fmla="*/ 220633 w 238316"/>
              <a:gd name="connsiteY0" fmla="*/ 0 h 4731372"/>
              <a:gd name="connsiteX1" fmla="*/ 237566 w 238316"/>
              <a:gd name="connsiteY1" fmla="*/ 3939491 h 4731372"/>
              <a:gd name="connsiteX2" fmla="*/ 0 w 238316"/>
              <a:gd name="connsiteY2" fmla="*/ 4151654 h 4731372"/>
              <a:gd name="connsiteX3" fmla="*/ 8467 w 238316"/>
              <a:gd name="connsiteY3" fmla="*/ 4375276 h 4731372"/>
              <a:gd name="connsiteX4" fmla="*/ 231090 w 238316"/>
              <a:gd name="connsiteY4" fmla="*/ 4527175 h 4731372"/>
              <a:gd name="connsiteX5" fmla="*/ 231092 w 238316"/>
              <a:gd name="connsiteY5" fmla="*/ 4731372 h 473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316" h="4731372">
                <a:moveTo>
                  <a:pt x="220633" y="0"/>
                </a:moveTo>
                <a:cubicBezTo>
                  <a:pt x="214989" y="1293408"/>
                  <a:pt x="243210" y="2646083"/>
                  <a:pt x="237566" y="3939491"/>
                </a:cubicBezTo>
                <a:lnTo>
                  <a:pt x="0" y="4151654"/>
                </a:lnTo>
                <a:cubicBezTo>
                  <a:pt x="0" y="4226194"/>
                  <a:pt x="8467" y="4300736"/>
                  <a:pt x="8467" y="4375276"/>
                </a:cubicBezTo>
                <a:lnTo>
                  <a:pt x="231090" y="4527175"/>
                </a:lnTo>
                <a:cubicBezTo>
                  <a:pt x="231090" y="4665796"/>
                  <a:pt x="231092" y="4592751"/>
                  <a:pt x="231092" y="4731372"/>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74" name="テキスト ボックス 73">
            <a:extLst>
              <a:ext uri="{FF2B5EF4-FFF2-40B4-BE49-F238E27FC236}">
                <a16:creationId xmlns:a16="http://schemas.microsoft.com/office/drawing/2014/main" id="{30C444B6-9B8D-45A3-9CBD-64C1D7C51B55}"/>
              </a:ext>
            </a:extLst>
          </p:cNvPr>
          <p:cNvSpPr txBox="1"/>
          <p:nvPr/>
        </p:nvSpPr>
        <p:spPr>
          <a:xfrm>
            <a:off x="7583643" y="2600038"/>
            <a:ext cx="12822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kern="0" dirty="0">
                <a:solidFill>
                  <a:srgbClr val="000000"/>
                </a:solidFill>
                <a:latin typeface="Arial"/>
                <a:cs typeface="Arial"/>
                <a:sym typeface="Arial"/>
              </a:rPr>
              <a:t>11</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0" noProof="0" dirty="0">
                <a:solidFill>
                  <a:srgbClr val="000000"/>
                </a:solidFill>
                <a:latin typeface="Arial"/>
                <a:cs typeface="Arial"/>
                <a:sym typeface="Arial"/>
              </a:rPr>
              <a:t>ｵﾘﾝﾊﾟｽ</a:t>
            </a:r>
            <a:endParaRPr kumimoji="1" lang="ja-JP" alt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76" name="テキスト ボックス 75">
            <a:extLst>
              <a:ext uri="{FF2B5EF4-FFF2-40B4-BE49-F238E27FC236}">
                <a16:creationId xmlns:a16="http://schemas.microsoft.com/office/drawing/2014/main" id="{30C444B6-9B8D-45A3-9CBD-64C1D7C51B55}"/>
              </a:ext>
            </a:extLst>
          </p:cNvPr>
          <p:cNvSpPr txBox="1"/>
          <p:nvPr/>
        </p:nvSpPr>
        <p:spPr>
          <a:xfrm>
            <a:off x="9029389" y="2587678"/>
            <a:ext cx="7159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kern="0" dirty="0">
                <a:solidFill>
                  <a:srgbClr val="000000"/>
                </a:solidFill>
                <a:latin typeface="Arial"/>
                <a:cs typeface="Arial"/>
                <a:sym typeface="Arial"/>
              </a:rPr>
              <a:t>12</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0" dirty="0">
                <a:solidFill>
                  <a:srgbClr val="000000"/>
                </a:solidFill>
                <a:latin typeface="Arial"/>
                <a:cs typeface="Arial"/>
                <a:sym typeface="Arial"/>
              </a:rPr>
              <a:t>ＮＥＣ</a:t>
            </a:r>
            <a:endParaRPr kumimoji="1" lang="ja-JP" alt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77" name="フリーフォーム 76"/>
          <p:cNvSpPr/>
          <p:nvPr/>
        </p:nvSpPr>
        <p:spPr>
          <a:xfrm>
            <a:off x="7138406" y="1952488"/>
            <a:ext cx="757071" cy="4731372"/>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484842 h 4731373"/>
              <a:gd name="connsiteX5" fmla="*/ 197224 w 197224"/>
              <a:gd name="connsiteY5" fmla="*/ 4731373 h 4731373"/>
              <a:gd name="connsiteX0" fmla="*/ 229098 w 264957"/>
              <a:gd name="connsiteY0" fmla="*/ 0 h 4731373"/>
              <a:gd name="connsiteX1" fmla="*/ 229098 w 264957"/>
              <a:gd name="connsiteY1" fmla="*/ 3702423 h 4731373"/>
              <a:gd name="connsiteX2" fmla="*/ 67733 w 264957"/>
              <a:gd name="connsiteY2" fmla="*/ 38637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8 w 264957"/>
              <a:gd name="connsiteY0" fmla="*/ 0 h 4731373"/>
              <a:gd name="connsiteX1" fmla="*/ 229098 w 264957"/>
              <a:gd name="connsiteY1" fmla="*/ 3702423 h 4731373"/>
              <a:gd name="connsiteX2" fmla="*/ 8466 w 264957"/>
              <a:gd name="connsiteY2" fmla="*/ 40669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9 w 264958"/>
              <a:gd name="connsiteY0" fmla="*/ 0 h 4731373"/>
              <a:gd name="connsiteX1" fmla="*/ 229099 w 264958"/>
              <a:gd name="connsiteY1" fmla="*/ 37024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48024 w 264958"/>
              <a:gd name="connsiteY4" fmla="*/ 4484842 h 4731373"/>
              <a:gd name="connsiteX5" fmla="*/ 264958 w 264958"/>
              <a:gd name="connsiteY5" fmla="*/ 4731373 h 4731373"/>
              <a:gd name="connsiteX0" fmla="*/ 229099 w 248024"/>
              <a:gd name="connsiteY0" fmla="*/ 0 h 4722906"/>
              <a:gd name="connsiteX1" fmla="*/ 212166 w 248024"/>
              <a:gd name="connsiteY1" fmla="*/ 3880223 h 4722906"/>
              <a:gd name="connsiteX2" fmla="*/ 0 w 248024"/>
              <a:gd name="connsiteY2" fmla="*/ 4092388 h 4722906"/>
              <a:gd name="connsiteX3" fmla="*/ 1 w 248024"/>
              <a:gd name="connsiteY3" fmla="*/ 4316008 h 4722906"/>
              <a:gd name="connsiteX4" fmla="*/ 248024 w 248024"/>
              <a:gd name="connsiteY4" fmla="*/ 4484842 h 4722906"/>
              <a:gd name="connsiteX5" fmla="*/ 231091 w 248024"/>
              <a:gd name="connsiteY5" fmla="*/ 4722906 h 4722906"/>
              <a:gd name="connsiteX0" fmla="*/ 229099 w 256491"/>
              <a:gd name="connsiteY0" fmla="*/ 0 h 4722906"/>
              <a:gd name="connsiteX1" fmla="*/ 212166 w 256491"/>
              <a:gd name="connsiteY1" fmla="*/ 3880223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29099 w 256491"/>
              <a:gd name="connsiteY0" fmla="*/ 0 h 4722906"/>
              <a:gd name="connsiteX1" fmla="*/ 237566 w 256491"/>
              <a:gd name="connsiteY1" fmla="*/ 3668556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6935 w 273425"/>
              <a:gd name="connsiteY3" fmla="*/ 4316008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46033 w 273425"/>
              <a:gd name="connsiteY0" fmla="*/ 0 h 4722906"/>
              <a:gd name="connsiteX1" fmla="*/ 254500 w 273425"/>
              <a:gd name="connsiteY1" fmla="*/ 3761690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8468 w 281892"/>
              <a:gd name="connsiteY3" fmla="*/ 4222875 h 4722906"/>
              <a:gd name="connsiteX4" fmla="*/ 273425 w 281892"/>
              <a:gd name="connsiteY4" fmla="*/ 4425575 h 4722906"/>
              <a:gd name="connsiteX5" fmla="*/ 281892 w 281892"/>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5923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09291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90358"/>
              <a:gd name="connsiteY0" fmla="*/ 0 h 4722906"/>
              <a:gd name="connsiteX1" fmla="*/ 271433 w 290358"/>
              <a:gd name="connsiteY1" fmla="*/ 3668557 h 4722906"/>
              <a:gd name="connsiteX2" fmla="*/ 0 w 290358"/>
              <a:gd name="connsiteY2" fmla="*/ 3880721 h 4722906"/>
              <a:gd name="connsiteX3" fmla="*/ 1 w 290358"/>
              <a:gd name="connsiteY3" fmla="*/ 4104342 h 4722906"/>
              <a:gd name="connsiteX4" fmla="*/ 290358 w 290358"/>
              <a:gd name="connsiteY4" fmla="*/ 4315509 h 4722906"/>
              <a:gd name="connsiteX5" fmla="*/ 281892 w 290358"/>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48025 w 281892"/>
              <a:gd name="connsiteY4" fmla="*/ 43324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81891 w 281892"/>
              <a:gd name="connsiteY4" fmla="*/ 43070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64957 w 281892"/>
              <a:gd name="connsiteY4" fmla="*/ 4323975 h 4722906"/>
              <a:gd name="connsiteX5" fmla="*/ 281892 w 281892"/>
              <a:gd name="connsiteY5" fmla="*/ 4722906 h 4722906"/>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3239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42334 w 272183"/>
              <a:gd name="connsiteY3" fmla="*/ 4400675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6934 w 272183"/>
              <a:gd name="connsiteY3" fmla="*/ 4392209 h 4731372"/>
              <a:gd name="connsiteX4" fmla="*/ 264957 w 272183"/>
              <a:gd name="connsiteY4" fmla="*/ 4527175 h 4731372"/>
              <a:gd name="connsiteX5" fmla="*/ 264959 w 272183"/>
              <a:gd name="connsiteY5" fmla="*/ 4731372 h 4731372"/>
              <a:gd name="connsiteX0" fmla="*/ 237566 w 255249"/>
              <a:gd name="connsiteY0" fmla="*/ 0 h 4731372"/>
              <a:gd name="connsiteX1" fmla="*/ 254499 w 255249"/>
              <a:gd name="connsiteY1" fmla="*/ 3668557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51654 h 4731372"/>
              <a:gd name="connsiteX3" fmla="*/ 0 w 255249"/>
              <a:gd name="connsiteY3" fmla="*/ 4392209 h 4731372"/>
              <a:gd name="connsiteX4" fmla="*/ 248023 w 255249"/>
              <a:gd name="connsiteY4" fmla="*/ 4527175 h 4731372"/>
              <a:gd name="connsiteX5" fmla="*/ 248025 w 255249"/>
              <a:gd name="connsiteY5" fmla="*/ 4731372 h 4731372"/>
              <a:gd name="connsiteX0" fmla="*/ 220633 w 238316"/>
              <a:gd name="connsiteY0" fmla="*/ 0 h 4731372"/>
              <a:gd name="connsiteX1" fmla="*/ 237566 w 238316"/>
              <a:gd name="connsiteY1" fmla="*/ 3939491 h 4731372"/>
              <a:gd name="connsiteX2" fmla="*/ 0 w 238316"/>
              <a:gd name="connsiteY2" fmla="*/ 4151654 h 4731372"/>
              <a:gd name="connsiteX3" fmla="*/ 8467 w 238316"/>
              <a:gd name="connsiteY3" fmla="*/ 4375276 h 4731372"/>
              <a:gd name="connsiteX4" fmla="*/ 231090 w 238316"/>
              <a:gd name="connsiteY4" fmla="*/ 4527175 h 4731372"/>
              <a:gd name="connsiteX5" fmla="*/ 231092 w 238316"/>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519213 w 749062"/>
              <a:gd name="connsiteY3" fmla="*/ 4375276 h 4731372"/>
              <a:gd name="connsiteX4" fmla="*/ 741836 w 749062"/>
              <a:gd name="connsiteY4" fmla="*/ 4527175 h 4731372"/>
              <a:gd name="connsiteX5" fmla="*/ 741838 w 749062"/>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8467 w 749062"/>
              <a:gd name="connsiteY3" fmla="*/ 4457654 h 4731372"/>
              <a:gd name="connsiteX4" fmla="*/ 741836 w 749062"/>
              <a:gd name="connsiteY4" fmla="*/ 4527175 h 4731372"/>
              <a:gd name="connsiteX5" fmla="*/ 741838 w 749062"/>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8467 w 749062"/>
              <a:gd name="connsiteY3" fmla="*/ 4367037 h 4731372"/>
              <a:gd name="connsiteX4" fmla="*/ 741836 w 749062"/>
              <a:gd name="connsiteY4" fmla="*/ 4527175 h 4731372"/>
              <a:gd name="connsiteX5" fmla="*/ 741838 w 749062"/>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749845 w 757071"/>
              <a:gd name="connsiteY4" fmla="*/ 4527175 h 4731372"/>
              <a:gd name="connsiteX5" fmla="*/ 749847 w 757071"/>
              <a:gd name="connsiteY5" fmla="*/ 4731372 h 473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071" h="4731372">
                <a:moveTo>
                  <a:pt x="739388" y="0"/>
                </a:moveTo>
                <a:cubicBezTo>
                  <a:pt x="733744" y="1293408"/>
                  <a:pt x="761965" y="2646083"/>
                  <a:pt x="756321" y="3939491"/>
                </a:cubicBezTo>
                <a:cubicBezTo>
                  <a:pt x="677132" y="4010212"/>
                  <a:pt x="87198" y="4064457"/>
                  <a:pt x="8009" y="4135178"/>
                </a:cubicBezTo>
                <a:cubicBezTo>
                  <a:pt x="8009" y="4209718"/>
                  <a:pt x="0" y="4300734"/>
                  <a:pt x="0" y="4375274"/>
                </a:cubicBezTo>
                <a:lnTo>
                  <a:pt x="749845" y="4527175"/>
                </a:lnTo>
                <a:cubicBezTo>
                  <a:pt x="749845" y="4665796"/>
                  <a:pt x="749847" y="4592751"/>
                  <a:pt x="749847" y="4731372"/>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78" name="フリーフォーム 77"/>
          <p:cNvSpPr/>
          <p:nvPr/>
        </p:nvSpPr>
        <p:spPr>
          <a:xfrm>
            <a:off x="8584013" y="1953884"/>
            <a:ext cx="766322" cy="4731371"/>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484842 h 4731373"/>
              <a:gd name="connsiteX5" fmla="*/ 197224 w 197224"/>
              <a:gd name="connsiteY5" fmla="*/ 4731373 h 4731373"/>
              <a:gd name="connsiteX0" fmla="*/ 229098 w 264957"/>
              <a:gd name="connsiteY0" fmla="*/ 0 h 4731373"/>
              <a:gd name="connsiteX1" fmla="*/ 229098 w 264957"/>
              <a:gd name="connsiteY1" fmla="*/ 3702423 h 4731373"/>
              <a:gd name="connsiteX2" fmla="*/ 67733 w 264957"/>
              <a:gd name="connsiteY2" fmla="*/ 38637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8 w 264957"/>
              <a:gd name="connsiteY0" fmla="*/ 0 h 4731373"/>
              <a:gd name="connsiteX1" fmla="*/ 229098 w 264957"/>
              <a:gd name="connsiteY1" fmla="*/ 3702423 h 4731373"/>
              <a:gd name="connsiteX2" fmla="*/ 8466 w 264957"/>
              <a:gd name="connsiteY2" fmla="*/ 40669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9 w 264958"/>
              <a:gd name="connsiteY0" fmla="*/ 0 h 4731373"/>
              <a:gd name="connsiteX1" fmla="*/ 229099 w 264958"/>
              <a:gd name="connsiteY1" fmla="*/ 37024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48024 w 264958"/>
              <a:gd name="connsiteY4" fmla="*/ 4484842 h 4731373"/>
              <a:gd name="connsiteX5" fmla="*/ 264958 w 264958"/>
              <a:gd name="connsiteY5" fmla="*/ 4731373 h 4731373"/>
              <a:gd name="connsiteX0" fmla="*/ 229099 w 248024"/>
              <a:gd name="connsiteY0" fmla="*/ 0 h 4722906"/>
              <a:gd name="connsiteX1" fmla="*/ 212166 w 248024"/>
              <a:gd name="connsiteY1" fmla="*/ 3880223 h 4722906"/>
              <a:gd name="connsiteX2" fmla="*/ 0 w 248024"/>
              <a:gd name="connsiteY2" fmla="*/ 4092388 h 4722906"/>
              <a:gd name="connsiteX3" fmla="*/ 1 w 248024"/>
              <a:gd name="connsiteY3" fmla="*/ 4316008 h 4722906"/>
              <a:gd name="connsiteX4" fmla="*/ 248024 w 248024"/>
              <a:gd name="connsiteY4" fmla="*/ 4484842 h 4722906"/>
              <a:gd name="connsiteX5" fmla="*/ 231091 w 248024"/>
              <a:gd name="connsiteY5" fmla="*/ 4722906 h 4722906"/>
              <a:gd name="connsiteX0" fmla="*/ 229099 w 256491"/>
              <a:gd name="connsiteY0" fmla="*/ 0 h 4722906"/>
              <a:gd name="connsiteX1" fmla="*/ 212166 w 256491"/>
              <a:gd name="connsiteY1" fmla="*/ 3880223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29099 w 256491"/>
              <a:gd name="connsiteY0" fmla="*/ 0 h 4722906"/>
              <a:gd name="connsiteX1" fmla="*/ 237566 w 256491"/>
              <a:gd name="connsiteY1" fmla="*/ 3668556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6935 w 273425"/>
              <a:gd name="connsiteY3" fmla="*/ 4316008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46033 w 273425"/>
              <a:gd name="connsiteY0" fmla="*/ 0 h 4722906"/>
              <a:gd name="connsiteX1" fmla="*/ 254500 w 273425"/>
              <a:gd name="connsiteY1" fmla="*/ 3761690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8468 w 281892"/>
              <a:gd name="connsiteY3" fmla="*/ 4222875 h 4722906"/>
              <a:gd name="connsiteX4" fmla="*/ 273425 w 281892"/>
              <a:gd name="connsiteY4" fmla="*/ 4425575 h 4722906"/>
              <a:gd name="connsiteX5" fmla="*/ 281892 w 281892"/>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5923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09291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90358"/>
              <a:gd name="connsiteY0" fmla="*/ 0 h 4722906"/>
              <a:gd name="connsiteX1" fmla="*/ 271433 w 290358"/>
              <a:gd name="connsiteY1" fmla="*/ 3668557 h 4722906"/>
              <a:gd name="connsiteX2" fmla="*/ 0 w 290358"/>
              <a:gd name="connsiteY2" fmla="*/ 3880721 h 4722906"/>
              <a:gd name="connsiteX3" fmla="*/ 1 w 290358"/>
              <a:gd name="connsiteY3" fmla="*/ 4104342 h 4722906"/>
              <a:gd name="connsiteX4" fmla="*/ 290358 w 290358"/>
              <a:gd name="connsiteY4" fmla="*/ 4315509 h 4722906"/>
              <a:gd name="connsiteX5" fmla="*/ 281892 w 290358"/>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48025 w 281892"/>
              <a:gd name="connsiteY4" fmla="*/ 43324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81891 w 281892"/>
              <a:gd name="connsiteY4" fmla="*/ 43070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64957 w 281892"/>
              <a:gd name="connsiteY4" fmla="*/ 4323975 h 4722906"/>
              <a:gd name="connsiteX5" fmla="*/ 281892 w 281892"/>
              <a:gd name="connsiteY5" fmla="*/ 4722906 h 4722906"/>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3239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42334 w 272183"/>
              <a:gd name="connsiteY3" fmla="*/ 4400675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6934 w 272183"/>
              <a:gd name="connsiteY3" fmla="*/ 4392209 h 4731372"/>
              <a:gd name="connsiteX4" fmla="*/ 264957 w 272183"/>
              <a:gd name="connsiteY4" fmla="*/ 4527175 h 4731372"/>
              <a:gd name="connsiteX5" fmla="*/ 264959 w 272183"/>
              <a:gd name="connsiteY5" fmla="*/ 4731372 h 4731372"/>
              <a:gd name="connsiteX0" fmla="*/ 237566 w 255249"/>
              <a:gd name="connsiteY0" fmla="*/ 0 h 4731372"/>
              <a:gd name="connsiteX1" fmla="*/ 254499 w 255249"/>
              <a:gd name="connsiteY1" fmla="*/ 3668557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51654 h 4731372"/>
              <a:gd name="connsiteX3" fmla="*/ 0 w 255249"/>
              <a:gd name="connsiteY3" fmla="*/ 4392209 h 4731372"/>
              <a:gd name="connsiteX4" fmla="*/ 248023 w 255249"/>
              <a:gd name="connsiteY4" fmla="*/ 4527175 h 4731372"/>
              <a:gd name="connsiteX5" fmla="*/ 248025 w 255249"/>
              <a:gd name="connsiteY5" fmla="*/ 4731372 h 4731372"/>
              <a:gd name="connsiteX0" fmla="*/ 220633 w 238316"/>
              <a:gd name="connsiteY0" fmla="*/ 0 h 4731372"/>
              <a:gd name="connsiteX1" fmla="*/ 237566 w 238316"/>
              <a:gd name="connsiteY1" fmla="*/ 3939491 h 4731372"/>
              <a:gd name="connsiteX2" fmla="*/ 0 w 238316"/>
              <a:gd name="connsiteY2" fmla="*/ 4151654 h 4731372"/>
              <a:gd name="connsiteX3" fmla="*/ 8467 w 238316"/>
              <a:gd name="connsiteY3" fmla="*/ 4375276 h 4731372"/>
              <a:gd name="connsiteX4" fmla="*/ 231090 w 238316"/>
              <a:gd name="connsiteY4" fmla="*/ 4527175 h 4731372"/>
              <a:gd name="connsiteX5" fmla="*/ 231092 w 238316"/>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519213 w 749062"/>
              <a:gd name="connsiteY3" fmla="*/ 4375276 h 4731372"/>
              <a:gd name="connsiteX4" fmla="*/ 741836 w 749062"/>
              <a:gd name="connsiteY4" fmla="*/ 4527175 h 4731372"/>
              <a:gd name="connsiteX5" fmla="*/ 741838 w 749062"/>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8467 w 749062"/>
              <a:gd name="connsiteY3" fmla="*/ 4457654 h 4731372"/>
              <a:gd name="connsiteX4" fmla="*/ 741836 w 749062"/>
              <a:gd name="connsiteY4" fmla="*/ 4527175 h 4731372"/>
              <a:gd name="connsiteX5" fmla="*/ 741838 w 749062"/>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8467 w 749062"/>
              <a:gd name="connsiteY3" fmla="*/ 4367037 h 4731372"/>
              <a:gd name="connsiteX4" fmla="*/ 741836 w 749062"/>
              <a:gd name="connsiteY4" fmla="*/ 4527175 h 4731372"/>
              <a:gd name="connsiteX5" fmla="*/ 741838 w 749062"/>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749845 w 757071"/>
              <a:gd name="connsiteY4" fmla="*/ 4527175 h 4731372"/>
              <a:gd name="connsiteX5" fmla="*/ 749847 w 757071"/>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749845 w 757071"/>
              <a:gd name="connsiteY4" fmla="*/ 4469510 h 4731372"/>
              <a:gd name="connsiteX5" fmla="*/ 749847 w 757071"/>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33153 w 757071"/>
              <a:gd name="connsiteY4" fmla="*/ 4453034 h 4731372"/>
              <a:gd name="connsiteX5" fmla="*/ 749847 w 757071"/>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8439 w 757071"/>
              <a:gd name="connsiteY4" fmla="*/ 4453034 h 4731372"/>
              <a:gd name="connsiteX5" fmla="*/ 749847 w 757071"/>
              <a:gd name="connsiteY5" fmla="*/ 4731372 h 4731372"/>
              <a:gd name="connsiteX0" fmla="*/ 739388 w 757071"/>
              <a:gd name="connsiteY0" fmla="*/ 0 h 4756085"/>
              <a:gd name="connsiteX1" fmla="*/ 756321 w 757071"/>
              <a:gd name="connsiteY1" fmla="*/ 3939491 h 4756085"/>
              <a:gd name="connsiteX2" fmla="*/ 8009 w 757071"/>
              <a:gd name="connsiteY2" fmla="*/ 4135178 h 4756085"/>
              <a:gd name="connsiteX3" fmla="*/ 0 w 757071"/>
              <a:gd name="connsiteY3" fmla="*/ 4375274 h 4756085"/>
              <a:gd name="connsiteX4" fmla="*/ 8439 w 757071"/>
              <a:gd name="connsiteY4" fmla="*/ 4453034 h 4756085"/>
              <a:gd name="connsiteX5" fmla="*/ 33155 w 757071"/>
              <a:gd name="connsiteY5" fmla="*/ 4756085 h 4756085"/>
              <a:gd name="connsiteX0" fmla="*/ 739388 w 782798"/>
              <a:gd name="connsiteY0" fmla="*/ 0 h 4772561"/>
              <a:gd name="connsiteX1" fmla="*/ 756321 w 782798"/>
              <a:gd name="connsiteY1" fmla="*/ 3939491 h 4772561"/>
              <a:gd name="connsiteX2" fmla="*/ 8009 w 782798"/>
              <a:gd name="connsiteY2" fmla="*/ 4135178 h 4772561"/>
              <a:gd name="connsiteX3" fmla="*/ 0 w 782798"/>
              <a:gd name="connsiteY3" fmla="*/ 4375274 h 4772561"/>
              <a:gd name="connsiteX4" fmla="*/ 8439 w 782798"/>
              <a:gd name="connsiteY4" fmla="*/ 4453034 h 4772561"/>
              <a:gd name="connsiteX5" fmla="*/ 782798 w 782798"/>
              <a:gd name="connsiteY5" fmla="*/ 4772561 h 4772561"/>
              <a:gd name="connsiteX0" fmla="*/ 739388 w 782798"/>
              <a:gd name="connsiteY0" fmla="*/ 0 h 4772561"/>
              <a:gd name="connsiteX1" fmla="*/ 756321 w 782798"/>
              <a:gd name="connsiteY1" fmla="*/ 3939491 h 4772561"/>
              <a:gd name="connsiteX2" fmla="*/ 8009 w 782798"/>
              <a:gd name="connsiteY2" fmla="*/ 4135178 h 4772561"/>
              <a:gd name="connsiteX3" fmla="*/ 0 w 782798"/>
              <a:gd name="connsiteY3" fmla="*/ 4375274 h 4772561"/>
              <a:gd name="connsiteX4" fmla="*/ 8439 w 782798"/>
              <a:gd name="connsiteY4" fmla="*/ 4560126 h 4772561"/>
              <a:gd name="connsiteX5" fmla="*/ 782798 w 782798"/>
              <a:gd name="connsiteY5" fmla="*/ 4772561 h 4772561"/>
              <a:gd name="connsiteX0" fmla="*/ 739388 w 782798"/>
              <a:gd name="connsiteY0" fmla="*/ 0 h 4772561"/>
              <a:gd name="connsiteX1" fmla="*/ 756321 w 782798"/>
              <a:gd name="connsiteY1" fmla="*/ 3939491 h 4772561"/>
              <a:gd name="connsiteX2" fmla="*/ 8009 w 782798"/>
              <a:gd name="connsiteY2" fmla="*/ 4135178 h 4772561"/>
              <a:gd name="connsiteX3" fmla="*/ 0 w 782798"/>
              <a:gd name="connsiteY3" fmla="*/ 4375274 h 4772561"/>
              <a:gd name="connsiteX4" fmla="*/ 8439 w 782798"/>
              <a:gd name="connsiteY4" fmla="*/ 4601316 h 4772561"/>
              <a:gd name="connsiteX5" fmla="*/ 782798 w 782798"/>
              <a:gd name="connsiteY5" fmla="*/ 4772561 h 4772561"/>
              <a:gd name="connsiteX0" fmla="*/ 739388 w 766322"/>
              <a:gd name="connsiteY0" fmla="*/ 0 h 4731371"/>
              <a:gd name="connsiteX1" fmla="*/ 756321 w 766322"/>
              <a:gd name="connsiteY1" fmla="*/ 3939491 h 4731371"/>
              <a:gd name="connsiteX2" fmla="*/ 8009 w 766322"/>
              <a:gd name="connsiteY2" fmla="*/ 4135178 h 4731371"/>
              <a:gd name="connsiteX3" fmla="*/ 0 w 766322"/>
              <a:gd name="connsiteY3" fmla="*/ 4375274 h 4731371"/>
              <a:gd name="connsiteX4" fmla="*/ 8439 w 766322"/>
              <a:gd name="connsiteY4" fmla="*/ 4601316 h 4731371"/>
              <a:gd name="connsiteX5" fmla="*/ 766322 w 766322"/>
              <a:gd name="connsiteY5" fmla="*/ 4731371 h 4731371"/>
              <a:gd name="connsiteX0" fmla="*/ 739388 w 766322"/>
              <a:gd name="connsiteY0" fmla="*/ 0 h 4731371"/>
              <a:gd name="connsiteX1" fmla="*/ 756321 w 766322"/>
              <a:gd name="connsiteY1" fmla="*/ 3939491 h 4731371"/>
              <a:gd name="connsiteX2" fmla="*/ 8009 w 766322"/>
              <a:gd name="connsiteY2" fmla="*/ 4135178 h 4731371"/>
              <a:gd name="connsiteX3" fmla="*/ 0 w 766322"/>
              <a:gd name="connsiteY3" fmla="*/ 4375274 h 4731371"/>
              <a:gd name="connsiteX4" fmla="*/ 8439 w 766322"/>
              <a:gd name="connsiteY4" fmla="*/ 4560127 h 4731371"/>
              <a:gd name="connsiteX5" fmla="*/ 766322 w 766322"/>
              <a:gd name="connsiteY5" fmla="*/ 4731371 h 473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322" h="4731371">
                <a:moveTo>
                  <a:pt x="739388" y="0"/>
                </a:moveTo>
                <a:cubicBezTo>
                  <a:pt x="733744" y="1293408"/>
                  <a:pt x="761965" y="2646083"/>
                  <a:pt x="756321" y="3939491"/>
                </a:cubicBezTo>
                <a:cubicBezTo>
                  <a:pt x="677132" y="4010212"/>
                  <a:pt x="87198" y="4064457"/>
                  <a:pt x="8009" y="4135178"/>
                </a:cubicBezTo>
                <a:cubicBezTo>
                  <a:pt x="8009" y="4209718"/>
                  <a:pt x="0" y="4300734"/>
                  <a:pt x="0" y="4375274"/>
                </a:cubicBezTo>
                <a:lnTo>
                  <a:pt x="8439" y="4560127"/>
                </a:lnTo>
                <a:cubicBezTo>
                  <a:pt x="8439" y="4698748"/>
                  <a:pt x="766322" y="4592750"/>
                  <a:pt x="766322" y="473137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Tree>
    <p:extLst>
      <p:ext uri="{BB962C8B-B14F-4D97-AF65-F5344CB8AC3E}">
        <p14:creationId xmlns:p14="http://schemas.microsoft.com/office/powerpoint/2010/main" val="3337369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組織間のライセンス情報授受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585"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742323" y="1283501"/>
            <a:ext cx="8229599" cy="1451411"/>
          </a:xfrm>
        </p:spPr>
        <p:txBody>
          <a:body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企業間で必要な情報を明確化</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参加メンバ企業の直接的な課題</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ライセンス情報として必要な情報の定義する</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作業上負荷にならないように、最低限の情報として定義する</a:t>
            </a:r>
          </a:p>
          <a:p>
            <a:pPr marL="119579" indent="0">
              <a:lnSpc>
                <a:spcPts val="1400"/>
              </a:lnSpc>
              <a:buNone/>
            </a:pPr>
            <a:r>
              <a:rPr lang="en-US" altLang="ja-JP" sz="1800" dirty="0">
                <a:sym typeface="Wingdings" panose="05000000000000000000" pitchFamily="2" charset="2"/>
              </a:rPr>
              <a:t> </a:t>
            </a:r>
            <a:r>
              <a:rPr lang="en-US" altLang="ja-JP" sz="1800" dirty="0">
                <a:latin typeface="+mn-lt"/>
                <a:sym typeface="Wingdings" panose="05000000000000000000" pitchFamily="2" charset="2"/>
              </a:rPr>
              <a:t>Automotive Grade Linux (AGL)</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での実用開始に向け生成手順等を検討中</a:t>
            </a: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a:extLst>
              <a:ext uri="{FF2B5EF4-FFF2-40B4-BE49-F238E27FC236}">
                <a16:creationId xmlns:a16="http://schemas.microsoft.com/office/drawing/2014/main" id="{BA2C03EE-2E9E-4462-BDC7-EDAA080A65B8}"/>
              </a:ext>
            </a:extLst>
          </p:cNvPr>
          <p:cNvSpPr txBox="1"/>
          <p:nvPr/>
        </p:nvSpPr>
        <p:spPr>
          <a:xfrm>
            <a:off x="4604385" y="6353633"/>
            <a:ext cx="697937" cy="248530"/>
          </a:xfrm>
          <a:prstGeom prst="rect">
            <a:avLst/>
          </a:prstGeom>
          <a:noFill/>
        </p:spPr>
        <p:txBody>
          <a:bodyPr wrap="square" rtlCol="0">
            <a:spAutoFit/>
          </a:bodyPr>
          <a:lstStyle/>
          <a:p>
            <a:pPr algn="ctr" defTabSz="844083"/>
            <a:r>
              <a:rPr kumimoji="1" lang="en-US" altLang="ja-JP" sz="1015" dirty="0"/>
              <a:t>CC0-1.0</a:t>
            </a:r>
            <a:endParaRPr kumimoji="1" lang="ja-JP" altLang="en-US" sz="1108" dirty="0"/>
          </a:p>
        </p:txBody>
      </p:sp>
      <p:grpSp>
        <p:nvGrpSpPr>
          <p:cNvPr id="58" name="グループ化 57">
            <a:extLst>
              <a:ext uri="{FF2B5EF4-FFF2-40B4-BE49-F238E27FC236}">
                <a16:creationId xmlns:a16="http://schemas.microsoft.com/office/drawing/2014/main" id="{21A761D3-8FA7-4BA1-94CC-479DC796738B}"/>
              </a:ext>
            </a:extLst>
          </p:cNvPr>
          <p:cNvGrpSpPr/>
          <p:nvPr/>
        </p:nvGrpSpPr>
        <p:grpSpPr>
          <a:xfrm>
            <a:off x="2926923" y="2645349"/>
            <a:ext cx="6343563" cy="3708285"/>
            <a:chOff x="769078" y="2023130"/>
            <a:chExt cx="7386217" cy="4317794"/>
          </a:xfrm>
        </p:grpSpPr>
        <p:sp>
          <p:nvSpPr>
            <p:cNvPr id="29" name="雲 28">
              <a:extLst>
                <a:ext uri="{FF2B5EF4-FFF2-40B4-BE49-F238E27FC236}">
                  <a16:creationId xmlns:a16="http://schemas.microsoft.com/office/drawing/2014/main" id="{79B07390-EF9B-43CA-B104-34800E268163}"/>
                </a:ext>
              </a:extLst>
            </p:cNvPr>
            <p:cNvSpPr/>
            <p:nvPr/>
          </p:nvSpPr>
          <p:spPr>
            <a:xfrm>
              <a:off x="1062256" y="2113812"/>
              <a:ext cx="2458070" cy="117860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24F4FC2D-1881-4A13-BF0E-2A3D95A99CF6}"/>
                </a:ext>
              </a:extLst>
            </p:cNvPr>
            <p:cNvSpPr/>
            <p:nvPr/>
          </p:nvSpPr>
          <p:spPr>
            <a:xfrm>
              <a:off x="3251120" y="4018396"/>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対角を丸める 15">
              <a:extLst>
                <a:ext uri="{FF2B5EF4-FFF2-40B4-BE49-F238E27FC236}">
                  <a16:creationId xmlns:a16="http://schemas.microsoft.com/office/drawing/2014/main" id="{E5C8452D-1BD9-400F-A12B-417B3F8B0B09}"/>
                </a:ext>
              </a:extLst>
            </p:cNvPr>
            <p:cNvSpPr/>
            <p:nvPr/>
          </p:nvSpPr>
          <p:spPr>
            <a:xfrm>
              <a:off x="3735356" y="3845976"/>
              <a:ext cx="1528257" cy="1098316"/>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31BD91C2-B7F7-4661-8792-DCA6D6A7EB98}"/>
                </a:ext>
              </a:extLst>
            </p:cNvPr>
            <p:cNvSpPr/>
            <p:nvPr/>
          </p:nvSpPr>
          <p:spPr>
            <a:xfrm>
              <a:off x="2155631" y="4180080"/>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8" name="正方形/長方形 7">
              <a:extLst>
                <a:ext uri="{FF2B5EF4-FFF2-40B4-BE49-F238E27FC236}">
                  <a16:creationId xmlns:a16="http://schemas.microsoft.com/office/drawing/2014/main" id="{AF420F33-9E8E-49A2-9487-969ED13003F0}"/>
                </a:ext>
              </a:extLst>
            </p:cNvPr>
            <p:cNvSpPr/>
            <p:nvPr/>
          </p:nvSpPr>
          <p:spPr>
            <a:xfrm>
              <a:off x="5786135" y="3292419"/>
              <a:ext cx="2369160" cy="263220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200" dirty="0"/>
            </a:p>
            <a:p>
              <a:r>
                <a:rPr kumimoji="1" lang="en-US" altLang="ja-JP" sz="1200" dirty="0"/>
                <a:t>Set</a:t>
              </a:r>
              <a:r>
                <a:rPr kumimoji="1" lang="ja-JP" altLang="en-US" sz="1200" dirty="0"/>
                <a:t> </a:t>
              </a:r>
              <a:r>
                <a:rPr kumimoji="1" lang="en-US" altLang="ja-JP" sz="1200" dirty="0"/>
                <a:t>Vendor/</a:t>
              </a:r>
            </a:p>
            <a:p>
              <a:r>
                <a:rPr kumimoji="1" lang="en-US" altLang="ja-JP" sz="1200" dirty="0"/>
                <a:t>Service</a:t>
              </a:r>
              <a:r>
                <a:rPr kumimoji="1" lang="ja-JP" altLang="en-US" sz="1200" dirty="0"/>
                <a:t> </a:t>
              </a:r>
              <a:r>
                <a:rPr kumimoji="1" lang="en-US" altLang="ja-JP" sz="1200" dirty="0"/>
                <a:t>Provider</a:t>
              </a:r>
              <a:endParaRPr kumimoji="1" lang="ja-JP" altLang="en-US" sz="1200" dirty="0"/>
            </a:p>
          </p:txBody>
        </p:sp>
        <p:sp>
          <p:nvSpPr>
            <p:cNvPr id="9" name="正方形/長方形 8">
              <a:extLst>
                <a:ext uri="{FF2B5EF4-FFF2-40B4-BE49-F238E27FC236}">
                  <a16:creationId xmlns:a16="http://schemas.microsoft.com/office/drawing/2014/main" id="{8FB53283-3FD7-4E8C-8868-E30EAC19D560}"/>
                </a:ext>
              </a:extLst>
            </p:cNvPr>
            <p:cNvSpPr/>
            <p:nvPr/>
          </p:nvSpPr>
          <p:spPr>
            <a:xfrm>
              <a:off x="2241286" y="4532713"/>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10" name="正方形/長方形 9">
              <a:extLst>
                <a:ext uri="{FF2B5EF4-FFF2-40B4-BE49-F238E27FC236}">
                  <a16:creationId xmlns:a16="http://schemas.microsoft.com/office/drawing/2014/main" id="{85A36B6C-E988-430F-A91C-6CA7EDEC5BC7}"/>
                </a:ext>
              </a:extLst>
            </p:cNvPr>
            <p:cNvSpPr/>
            <p:nvPr/>
          </p:nvSpPr>
          <p:spPr>
            <a:xfrm>
              <a:off x="2343627" y="4885348"/>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4" name="フローチャート: 定義済み処理 3">
              <a:extLst>
                <a:ext uri="{FF2B5EF4-FFF2-40B4-BE49-F238E27FC236}">
                  <a16:creationId xmlns:a16="http://schemas.microsoft.com/office/drawing/2014/main" id="{CB898EE1-8A7D-4A63-99F9-7CFC9C916054}"/>
                </a:ext>
              </a:extLst>
            </p:cNvPr>
            <p:cNvSpPr/>
            <p:nvPr/>
          </p:nvSpPr>
          <p:spPr>
            <a:xfrm>
              <a:off x="3818351" y="3967331"/>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複数書類 10">
              <a:extLst>
                <a:ext uri="{FF2B5EF4-FFF2-40B4-BE49-F238E27FC236}">
                  <a16:creationId xmlns:a16="http://schemas.microsoft.com/office/drawing/2014/main" id="{547337D5-E8A9-4BDB-B6E2-521D61FCC6DC}"/>
                </a:ext>
              </a:extLst>
            </p:cNvPr>
            <p:cNvSpPr/>
            <p:nvPr/>
          </p:nvSpPr>
          <p:spPr>
            <a:xfrm>
              <a:off x="3907380" y="4387447"/>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D4B6DC7B-279E-48FD-A48B-38517A541654}"/>
                </a:ext>
              </a:extLst>
            </p:cNvPr>
            <p:cNvSpPr/>
            <p:nvPr/>
          </p:nvSpPr>
          <p:spPr>
            <a:xfrm flipH="1">
              <a:off x="3243768" y="3443997"/>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C1D75DFE-B004-4075-8803-CBEA28050385}"/>
                </a:ext>
              </a:extLst>
            </p:cNvPr>
            <p:cNvSpPr/>
            <p:nvPr/>
          </p:nvSpPr>
          <p:spPr>
            <a:xfrm>
              <a:off x="3251120" y="4979310"/>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左右 14">
              <a:extLst>
                <a:ext uri="{FF2B5EF4-FFF2-40B4-BE49-F238E27FC236}">
                  <a16:creationId xmlns:a16="http://schemas.microsoft.com/office/drawing/2014/main" id="{967B5AE0-67D6-4ABE-84CA-50CDD6A20EF4}"/>
                </a:ext>
              </a:extLst>
            </p:cNvPr>
            <p:cNvSpPr/>
            <p:nvPr/>
          </p:nvSpPr>
          <p:spPr>
            <a:xfrm>
              <a:off x="3251120" y="5626543"/>
              <a:ext cx="2201892" cy="19355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6834F0FF-ED22-4055-8D9A-486A76242827}"/>
                </a:ext>
              </a:extLst>
            </p:cNvPr>
            <p:cNvSpPr/>
            <p:nvPr/>
          </p:nvSpPr>
          <p:spPr>
            <a:xfrm>
              <a:off x="6189979" y="4115175"/>
              <a:ext cx="1912233" cy="17820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ローチャート: 複数書類 18">
              <a:extLst>
                <a:ext uri="{FF2B5EF4-FFF2-40B4-BE49-F238E27FC236}">
                  <a16:creationId xmlns:a16="http://schemas.microsoft.com/office/drawing/2014/main" id="{E75551D7-A883-4797-A6EE-B17154D1F39F}"/>
                </a:ext>
              </a:extLst>
            </p:cNvPr>
            <p:cNvSpPr/>
            <p:nvPr/>
          </p:nvSpPr>
          <p:spPr>
            <a:xfrm>
              <a:off x="6299011" y="4263329"/>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ローチャート: 複数書類 19">
              <a:extLst>
                <a:ext uri="{FF2B5EF4-FFF2-40B4-BE49-F238E27FC236}">
                  <a16:creationId xmlns:a16="http://schemas.microsoft.com/office/drawing/2014/main" id="{CD807C34-EE70-49BE-B093-E5D992F11D2F}"/>
                </a:ext>
              </a:extLst>
            </p:cNvPr>
            <p:cNvSpPr/>
            <p:nvPr/>
          </p:nvSpPr>
          <p:spPr>
            <a:xfrm>
              <a:off x="6299011" y="4827321"/>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定義済み処理 20">
              <a:extLst>
                <a:ext uri="{FF2B5EF4-FFF2-40B4-BE49-F238E27FC236}">
                  <a16:creationId xmlns:a16="http://schemas.microsoft.com/office/drawing/2014/main" id="{A99FF020-B816-4A6F-AAD4-60B4580F53CD}"/>
                </a:ext>
              </a:extLst>
            </p:cNvPr>
            <p:cNvSpPr/>
            <p:nvPr/>
          </p:nvSpPr>
          <p:spPr>
            <a:xfrm>
              <a:off x="6894071" y="4256243"/>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定義済み処理 21">
              <a:extLst>
                <a:ext uri="{FF2B5EF4-FFF2-40B4-BE49-F238E27FC236}">
                  <a16:creationId xmlns:a16="http://schemas.microsoft.com/office/drawing/2014/main" id="{AF72BDDB-B95D-46EF-BDA5-3BAC92F3E551}"/>
                </a:ext>
              </a:extLst>
            </p:cNvPr>
            <p:cNvSpPr/>
            <p:nvPr/>
          </p:nvSpPr>
          <p:spPr>
            <a:xfrm>
              <a:off x="7146095" y="4180946"/>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弧 22">
              <a:extLst>
                <a:ext uri="{FF2B5EF4-FFF2-40B4-BE49-F238E27FC236}">
                  <a16:creationId xmlns:a16="http://schemas.microsoft.com/office/drawing/2014/main" id="{9A9A1968-217A-40F2-8562-B4B3F28251B7}"/>
                </a:ext>
              </a:extLst>
            </p:cNvPr>
            <p:cNvSpPr/>
            <p:nvPr/>
          </p:nvSpPr>
          <p:spPr>
            <a:xfrm>
              <a:off x="3263702" y="3887543"/>
              <a:ext cx="256624" cy="1409977"/>
            </a:xfrm>
            <a:prstGeom prst="arc">
              <a:avLst>
                <a:gd name="adj1" fmla="val 15723944"/>
                <a:gd name="adj2" fmla="val 582855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円弧 23">
              <a:extLst>
                <a:ext uri="{FF2B5EF4-FFF2-40B4-BE49-F238E27FC236}">
                  <a16:creationId xmlns:a16="http://schemas.microsoft.com/office/drawing/2014/main" id="{E84DB5E3-D01B-4791-96D7-D228517468B7}"/>
                </a:ext>
              </a:extLst>
            </p:cNvPr>
            <p:cNvSpPr/>
            <p:nvPr/>
          </p:nvSpPr>
          <p:spPr>
            <a:xfrm>
              <a:off x="5344741" y="3112217"/>
              <a:ext cx="256624" cy="3228707"/>
            </a:xfrm>
            <a:prstGeom prst="arc">
              <a:avLst>
                <a:gd name="adj1" fmla="val 15982603"/>
                <a:gd name="adj2" fmla="val 558936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フローチャート: 手作業 25">
              <a:extLst>
                <a:ext uri="{FF2B5EF4-FFF2-40B4-BE49-F238E27FC236}">
                  <a16:creationId xmlns:a16="http://schemas.microsoft.com/office/drawing/2014/main" id="{F062CA13-62A2-4541-94BE-AB6AC4794BD1}"/>
                </a:ext>
              </a:extLst>
            </p:cNvPr>
            <p:cNvSpPr/>
            <p:nvPr/>
          </p:nvSpPr>
          <p:spPr>
            <a:xfrm>
              <a:off x="7141318" y="4948641"/>
              <a:ext cx="922681" cy="628236"/>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09E5AF1B-39E1-4897-AEB3-D3F56ACCACF3}"/>
                </a:ext>
              </a:extLst>
            </p:cNvPr>
            <p:cNvSpPr txBox="1"/>
            <p:nvPr/>
          </p:nvSpPr>
          <p:spPr>
            <a:xfrm>
              <a:off x="4330596" y="3950914"/>
              <a:ext cx="885084" cy="286691"/>
            </a:xfrm>
            <a:prstGeom prst="rect">
              <a:avLst/>
            </a:prstGeom>
            <a:noFill/>
          </p:spPr>
          <p:txBody>
            <a:bodyPr wrap="none" rtlCol="0">
              <a:spAutoFit/>
            </a:bodyPr>
            <a:lstStyle/>
            <a:p>
              <a:r>
                <a:rPr kumimoji="1" lang="en-US" altLang="ja-JP" sz="1000" dirty="0"/>
                <a:t>SW</a:t>
              </a:r>
              <a:r>
                <a:rPr kumimoji="1" lang="ja-JP" altLang="en-US" sz="1000" dirty="0"/>
                <a:t> </a:t>
              </a:r>
              <a:r>
                <a:rPr kumimoji="1" lang="en-US" altLang="ja-JP" sz="1000" dirty="0"/>
                <a:t>PKGs</a:t>
              </a:r>
              <a:endParaRPr kumimoji="1" lang="ja-JP" altLang="en-US" sz="1000" dirty="0"/>
            </a:p>
          </p:txBody>
        </p:sp>
        <p:sp>
          <p:nvSpPr>
            <p:cNvPr id="28" name="テキスト ボックス 27">
              <a:extLst>
                <a:ext uri="{FF2B5EF4-FFF2-40B4-BE49-F238E27FC236}">
                  <a16:creationId xmlns:a16="http://schemas.microsoft.com/office/drawing/2014/main" id="{FE32A134-6AF1-4FAB-9F1F-FBD2713E23EC}"/>
                </a:ext>
              </a:extLst>
            </p:cNvPr>
            <p:cNvSpPr txBox="1"/>
            <p:nvPr/>
          </p:nvSpPr>
          <p:spPr>
            <a:xfrm>
              <a:off x="4377526" y="4441320"/>
              <a:ext cx="900017" cy="465874"/>
            </a:xfrm>
            <a:prstGeom prst="rect">
              <a:avLst/>
            </a:prstGeom>
            <a:no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grpSp>
          <p:nvGrpSpPr>
            <p:cNvPr id="38" name="グループ化 37">
              <a:extLst>
                <a:ext uri="{FF2B5EF4-FFF2-40B4-BE49-F238E27FC236}">
                  <a16:creationId xmlns:a16="http://schemas.microsoft.com/office/drawing/2014/main" id="{C8B1355A-70A1-495D-8E66-B5C2DA2633BB}"/>
                </a:ext>
              </a:extLst>
            </p:cNvPr>
            <p:cNvGrpSpPr/>
            <p:nvPr/>
          </p:nvGrpSpPr>
          <p:grpSpPr>
            <a:xfrm>
              <a:off x="2005103" y="2313343"/>
              <a:ext cx="1176931" cy="683844"/>
              <a:chOff x="987646" y="2313343"/>
              <a:chExt cx="1176931" cy="683844"/>
            </a:xfrm>
          </p:grpSpPr>
          <p:sp>
            <p:nvSpPr>
              <p:cNvPr id="25" name="フローチャート: 複数書類 24">
                <a:extLst>
                  <a:ext uri="{FF2B5EF4-FFF2-40B4-BE49-F238E27FC236}">
                    <a16:creationId xmlns:a16="http://schemas.microsoft.com/office/drawing/2014/main" id="{5FC6908A-1645-420B-9141-19A6F82C86C3}"/>
                  </a:ext>
                </a:extLst>
              </p:cNvPr>
              <p:cNvSpPr/>
              <p:nvPr/>
            </p:nvSpPr>
            <p:spPr>
              <a:xfrm>
                <a:off x="987646" y="2313343"/>
                <a:ext cx="1176931" cy="683844"/>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9F2F11AB-E359-495A-9B0E-5C2CA6954A82}"/>
                  </a:ext>
                </a:extLst>
              </p:cNvPr>
              <p:cNvSpPr txBox="1"/>
              <p:nvPr/>
            </p:nvSpPr>
            <p:spPr>
              <a:xfrm>
                <a:off x="1022208" y="2479213"/>
                <a:ext cx="998939" cy="474832"/>
              </a:xfrm>
              <a:prstGeom prst="rect">
                <a:avLst/>
              </a:prstGeom>
              <a:solidFill>
                <a:schemeClr val="bg1"/>
              </a:solidFill>
            </p:spPr>
            <p:txBody>
              <a:bodyPr wrap="none" rtlCol="0">
                <a:spAutoFit/>
              </a:bodyPr>
              <a:lstStyle/>
              <a:p>
                <a:r>
                  <a:rPr kumimoji="1" lang="en-US" altLang="ja-JP" sz="1000" dirty="0"/>
                  <a:t>Definition of</a:t>
                </a:r>
              </a:p>
              <a:p>
                <a:r>
                  <a:rPr kumimoji="1" lang="en-US" altLang="ja-JP" sz="1000" dirty="0"/>
                  <a:t>SPDX </a:t>
                </a:r>
                <a:r>
                  <a:rPr kumimoji="1" lang="en-US" altLang="ja-JP" sz="1050" b="1" dirty="0">
                    <a:solidFill>
                      <a:srgbClr val="002060"/>
                    </a:solidFill>
                  </a:rPr>
                  <a:t>Lite</a:t>
                </a:r>
                <a:endParaRPr kumimoji="1" lang="ja-JP" altLang="en-US" sz="1000" b="1" dirty="0">
                  <a:solidFill>
                    <a:srgbClr val="002060"/>
                  </a:solidFill>
                </a:endParaRPr>
              </a:p>
            </p:txBody>
          </p:sp>
        </p:grpSp>
        <p:grpSp>
          <p:nvGrpSpPr>
            <p:cNvPr id="39" name="グループ化 38">
              <a:extLst>
                <a:ext uri="{FF2B5EF4-FFF2-40B4-BE49-F238E27FC236}">
                  <a16:creationId xmlns:a16="http://schemas.microsoft.com/office/drawing/2014/main" id="{C9EE8BFD-D8C9-4CAC-92DB-3D90006FB580}"/>
                </a:ext>
              </a:extLst>
            </p:cNvPr>
            <p:cNvGrpSpPr/>
            <p:nvPr/>
          </p:nvGrpSpPr>
          <p:grpSpPr>
            <a:xfrm>
              <a:off x="769078" y="2441870"/>
              <a:ext cx="1045516" cy="617559"/>
              <a:chOff x="2318408" y="2313343"/>
              <a:chExt cx="1045516" cy="617559"/>
            </a:xfrm>
          </p:grpSpPr>
          <p:sp>
            <p:nvSpPr>
              <p:cNvPr id="32" name="フローチャート: 書類 31">
                <a:extLst>
                  <a:ext uri="{FF2B5EF4-FFF2-40B4-BE49-F238E27FC236}">
                    <a16:creationId xmlns:a16="http://schemas.microsoft.com/office/drawing/2014/main" id="{7E83A7A7-36D3-49BA-AFE0-F5842315A05D}"/>
                  </a:ext>
                </a:extLst>
              </p:cNvPr>
              <p:cNvSpPr/>
              <p:nvPr/>
            </p:nvSpPr>
            <p:spPr>
              <a:xfrm>
                <a:off x="2318408" y="2313343"/>
                <a:ext cx="1045516" cy="617559"/>
              </a:xfrm>
              <a:prstGeom prst="flowChart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6D966C54-D560-4444-9DDD-94E88D7C4DC3}"/>
                  </a:ext>
                </a:extLst>
              </p:cNvPr>
              <p:cNvSpPr txBox="1"/>
              <p:nvPr/>
            </p:nvSpPr>
            <p:spPr>
              <a:xfrm>
                <a:off x="2479528" y="2456894"/>
                <a:ext cx="842155" cy="286691"/>
              </a:xfrm>
              <a:prstGeom prst="rect">
                <a:avLst/>
              </a:prstGeom>
              <a:solidFill>
                <a:schemeClr val="bg1"/>
              </a:solidFill>
            </p:spPr>
            <p:txBody>
              <a:bodyPr wrap="none" rtlCol="0">
                <a:spAutoFit/>
              </a:bodyPr>
              <a:lstStyle/>
              <a:p>
                <a:r>
                  <a:rPr kumimoji="1" lang="en-US" altLang="ja-JP" sz="1000" dirty="0"/>
                  <a:t>Guideline</a:t>
                </a:r>
                <a:endParaRPr kumimoji="1" lang="ja-JP" altLang="en-US" sz="1000" dirty="0"/>
              </a:p>
            </p:txBody>
          </p:sp>
        </p:grpSp>
        <p:sp>
          <p:nvSpPr>
            <p:cNvPr id="34" name="フローチャート: 書類 33">
              <a:extLst>
                <a:ext uri="{FF2B5EF4-FFF2-40B4-BE49-F238E27FC236}">
                  <a16:creationId xmlns:a16="http://schemas.microsoft.com/office/drawing/2014/main" id="{C497382A-D39C-40FB-947A-6CE9EAD3CE37}"/>
                </a:ext>
              </a:extLst>
            </p:cNvPr>
            <p:cNvSpPr/>
            <p:nvPr/>
          </p:nvSpPr>
          <p:spPr>
            <a:xfrm>
              <a:off x="4821983" y="2296428"/>
              <a:ext cx="1045516" cy="617559"/>
            </a:xfrm>
            <a:prstGeom prst="flowChartDocument">
              <a:avLst/>
            </a:prstGeom>
            <a:solidFill>
              <a:schemeClr val="bg1"/>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478EC311-ECD6-421B-AC7A-1B0A95CBCEA9}"/>
                </a:ext>
              </a:extLst>
            </p:cNvPr>
            <p:cNvSpPr txBox="1"/>
            <p:nvPr/>
          </p:nvSpPr>
          <p:spPr>
            <a:xfrm>
              <a:off x="4916851" y="2344862"/>
              <a:ext cx="941080" cy="465874"/>
            </a:xfrm>
            <a:prstGeom prst="rect">
              <a:avLst/>
            </a:prstGeom>
            <a:solidFill>
              <a:schemeClr val="bg1"/>
            </a:solidFill>
          </p:spPr>
          <p:txBody>
            <a:bodyPr wrap="none" rtlCol="0">
              <a:spAutoFit/>
            </a:bodyPr>
            <a:lstStyle/>
            <a:p>
              <a:r>
                <a:rPr kumimoji="1" lang="en-US" altLang="ja-JP" sz="1000" dirty="0"/>
                <a:t>Operations</a:t>
              </a:r>
            </a:p>
            <a:p>
              <a:r>
                <a:rPr kumimoji="1" lang="en-US" altLang="ja-JP" sz="1000" dirty="0"/>
                <a:t>Guide</a:t>
              </a:r>
              <a:endParaRPr kumimoji="1" lang="ja-JP" altLang="en-US" sz="1000" dirty="0"/>
            </a:p>
          </p:txBody>
        </p:sp>
        <p:sp>
          <p:nvSpPr>
            <p:cNvPr id="36" name="テキスト ボックス 35">
              <a:extLst>
                <a:ext uri="{FF2B5EF4-FFF2-40B4-BE49-F238E27FC236}">
                  <a16:creationId xmlns:a16="http://schemas.microsoft.com/office/drawing/2014/main" id="{457A2766-2C10-426C-998A-CE4556D1B63B}"/>
                </a:ext>
              </a:extLst>
            </p:cNvPr>
            <p:cNvSpPr txBox="1"/>
            <p:nvPr/>
          </p:nvSpPr>
          <p:spPr>
            <a:xfrm>
              <a:off x="6268515" y="4556976"/>
              <a:ext cx="900017" cy="465874"/>
            </a:xfrm>
            <a:prstGeom prst="rect">
              <a:avLst/>
            </a:prstGeom>
            <a:solidFill>
              <a:schemeClr val="bg1"/>
            </a:solid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sp>
          <p:nvSpPr>
            <p:cNvPr id="37" name="テキスト ボックス 36">
              <a:extLst>
                <a:ext uri="{FF2B5EF4-FFF2-40B4-BE49-F238E27FC236}">
                  <a16:creationId xmlns:a16="http://schemas.microsoft.com/office/drawing/2014/main" id="{7C286A21-43CF-4E43-8E1C-25BF5B86EDE8}"/>
                </a:ext>
              </a:extLst>
            </p:cNvPr>
            <p:cNvSpPr txBox="1"/>
            <p:nvPr/>
          </p:nvSpPr>
          <p:spPr>
            <a:xfrm>
              <a:off x="7324199" y="4991157"/>
              <a:ext cx="536370" cy="483791"/>
            </a:xfrm>
            <a:prstGeom prst="rect">
              <a:avLst/>
            </a:prstGeom>
            <a:solidFill>
              <a:schemeClr val="bg1"/>
            </a:solidFill>
          </p:spPr>
          <p:txBody>
            <a:bodyPr wrap="square" rtlCol="0">
              <a:spAutoFit/>
            </a:bodyPr>
            <a:lstStyle/>
            <a:p>
              <a:r>
                <a:rPr kumimoji="1" lang="en-US" altLang="ja-JP" sz="700" dirty="0"/>
                <a:t>Std. SPDX</a:t>
              </a:r>
            </a:p>
            <a:p>
              <a:r>
                <a:rPr kumimoji="1" lang="en-US" altLang="ja-JP" sz="700" dirty="0"/>
                <a:t>Tools</a:t>
              </a:r>
              <a:endParaRPr kumimoji="1" lang="ja-JP" altLang="en-US" sz="700" dirty="0"/>
            </a:p>
          </p:txBody>
        </p:sp>
        <p:cxnSp>
          <p:nvCxnSpPr>
            <p:cNvPr id="43" name="コネクタ: 曲線 42">
              <a:extLst>
                <a:ext uri="{FF2B5EF4-FFF2-40B4-BE49-F238E27FC236}">
                  <a16:creationId xmlns:a16="http://schemas.microsoft.com/office/drawing/2014/main" id="{DD9FB01E-1F41-4E2C-8407-05792972FF95}"/>
                </a:ext>
              </a:extLst>
            </p:cNvPr>
            <p:cNvCxnSpPr>
              <a:cxnSpLocks/>
              <a:stCxn id="25" idx="2"/>
              <a:endCxn id="11" idx="0"/>
            </p:cNvCxnSpPr>
            <p:nvPr/>
          </p:nvCxnSpPr>
          <p:spPr>
            <a:xfrm rot="16200000" flipH="1">
              <a:off x="2647637" y="2835380"/>
              <a:ext cx="1416157" cy="1687975"/>
            </a:xfrm>
            <a:prstGeom prst="curved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コネクタ: 曲線 44">
              <a:extLst>
                <a:ext uri="{FF2B5EF4-FFF2-40B4-BE49-F238E27FC236}">
                  <a16:creationId xmlns:a16="http://schemas.microsoft.com/office/drawing/2014/main" id="{2D6A11B3-0010-4A3D-85F4-BEDB52BE0EFF}"/>
                </a:ext>
              </a:extLst>
            </p:cNvPr>
            <p:cNvCxnSpPr>
              <a:cxnSpLocks/>
              <a:stCxn id="32" idx="2"/>
            </p:cNvCxnSpPr>
            <p:nvPr/>
          </p:nvCxnSpPr>
          <p:spPr>
            <a:xfrm rot="16200000" flipH="1">
              <a:off x="1875559" y="2434880"/>
              <a:ext cx="868943" cy="203638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7A2E00E-2A2D-4E61-B0FB-75155C8C48CC}"/>
                </a:ext>
              </a:extLst>
            </p:cNvPr>
            <p:cNvSpPr txBox="1"/>
            <p:nvPr/>
          </p:nvSpPr>
          <p:spPr>
            <a:xfrm>
              <a:off x="3400789" y="3207826"/>
              <a:ext cx="1956444" cy="286691"/>
            </a:xfrm>
            <a:prstGeom prst="rect">
              <a:avLst/>
            </a:prstGeom>
            <a:noFill/>
          </p:spPr>
          <p:txBody>
            <a:bodyPr wrap="none" rtlCol="0">
              <a:spAutoFit/>
            </a:bodyPr>
            <a:lstStyle/>
            <a:p>
              <a:r>
                <a:rPr kumimoji="1" lang="en-US" altLang="ja-JP" sz="1000" dirty="0"/>
                <a:t>[ Compatible License List ]</a:t>
              </a:r>
              <a:endParaRPr kumimoji="1" lang="ja-JP" altLang="en-US" sz="1000" dirty="0"/>
            </a:p>
          </p:txBody>
        </p:sp>
        <p:sp>
          <p:nvSpPr>
            <p:cNvPr id="49" name="テキスト ボックス 48">
              <a:extLst>
                <a:ext uri="{FF2B5EF4-FFF2-40B4-BE49-F238E27FC236}">
                  <a16:creationId xmlns:a16="http://schemas.microsoft.com/office/drawing/2014/main" id="{86CA62E1-A779-44BA-818A-4D0D921B6296}"/>
                </a:ext>
              </a:extLst>
            </p:cNvPr>
            <p:cNvSpPr txBox="1"/>
            <p:nvPr/>
          </p:nvSpPr>
          <p:spPr>
            <a:xfrm>
              <a:off x="3050220" y="5778537"/>
              <a:ext cx="2445462" cy="286691"/>
            </a:xfrm>
            <a:prstGeom prst="rect">
              <a:avLst/>
            </a:prstGeom>
            <a:noFill/>
          </p:spPr>
          <p:txBody>
            <a:bodyPr wrap="none" rtlCol="0">
              <a:spAutoFit/>
            </a:bodyPr>
            <a:lstStyle/>
            <a:p>
              <a:r>
                <a:rPr kumimoji="1" lang="en-US" altLang="ja-JP" sz="1000" dirty="0"/>
                <a:t>[ Contract Conclusion </a:t>
              </a:r>
              <a:r>
                <a:rPr kumimoji="1" lang="en-US" altLang="ja-JP" sz="800" dirty="0"/>
                <a:t>(w/ </a:t>
              </a:r>
              <a:r>
                <a:rPr kumimoji="1" lang="en-US" altLang="ja-JP" sz="800" dirty="0" err="1"/>
                <a:t>Lic</a:t>
              </a:r>
              <a:r>
                <a:rPr kumimoji="1" lang="en-US" altLang="ja-JP" sz="800" dirty="0"/>
                <a:t>. Info.)</a:t>
              </a:r>
              <a:r>
                <a:rPr kumimoji="1" lang="en-US" altLang="ja-JP" sz="1000" dirty="0"/>
                <a:t> ]</a:t>
              </a:r>
              <a:endParaRPr kumimoji="1" lang="ja-JP" altLang="en-US" sz="1000" dirty="0"/>
            </a:p>
          </p:txBody>
        </p:sp>
        <p:sp>
          <p:nvSpPr>
            <p:cNvPr id="50" name="テキスト ボックス 49">
              <a:extLst>
                <a:ext uri="{FF2B5EF4-FFF2-40B4-BE49-F238E27FC236}">
                  <a16:creationId xmlns:a16="http://schemas.microsoft.com/office/drawing/2014/main" id="{3DB9A13C-E19A-4DD5-A8DD-C1EC10CDFB55}"/>
                </a:ext>
              </a:extLst>
            </p:cNvPr>
            <p:cNvSpPr txBox="1"/>
            <p:nvPr/>
          </p:nvSpPr>
          <p:spPr>
            <a:xfrm>
              <a:off x="3099498" y="5219226"/>
              <a:ext cx="2607845" cy="286691"/>
            </a:xfrm>
            <a:prstGeom prst="rect">
              <a:avLst/>
            </a:prstGeom>
            <a:noFill/>
          </p:spPr>
          <p:txBody>
            <a:bodyPr wrap="none" rtlCol="0">
              <a:spAutoFit/>
            </a:bodyPr>
            <a:lstStyle/>
            <a:p>
              <a:r>
                <a:rPr kumimoji="1" lang="en-US" altLang="ja-JP" sz="1000" dirty="0"/>
                <a:t>[ Follow-up Information </a:t>
              </a:r>
              <a:r>
                <a:rPr kumimoji="1" lang="en-US" altLang="ja-JP" sz="700" dirty="0"/>
                <a:t>(security/</a:t>
              </a:r>
              <a:r>
                <a:rPr kumimoji="1" lang="en-US" altLang="ja-JP" sz="700" dirty="0" err="1"/>
                <a:t>ver</a:t>
              </a:r>
              <a:r>
                <a:rPr kumimoji="1" lang="en-US" altLang="ja-JP" sz="700" dirty="0"/>
                <a:t>-up)</a:t>
              </a:r>
              <a:r>
                <a:rPr kumimoji="1" lang="en-US" altLang="ja-JP" sz="1000" dirty="0"/>
                <a:t> ]</a:t>
              </a:r>
              <a:endParaRPr kumimoji="1" lang="ja-JP" altLang="en-US" sz="1000" dirty="0"/>
            </a:p>
          </p:txBody>
        </p:sp>
        <p:sp>
          <p:nvSpPr>
            <p:cNvPr id="51" name="テキスト ボックス 50">
              <a:extLst>
                <a:ext uri="{FF2B5EF4-FFF2-40B4-BE49-F238E27FC236}">
                  <a16:creationId xmlns:a16="http://schemas.microsoft.com/office/drawing/2014/main" id="{087C0909-0202-46CE-8C6A-8BC89E6CF29C}"/>
                </a:ext>
              </a:extLst>
            </p:cNvPr>
            <p:cNvSpPr txBox="1"/>
            <p:nvPr/>
          </p:nvSpPr>
          <p:spPr>
            <a:xfrm>
              <a:off x="3791898" y="3599441"/>
              <a:ext cx="2040435" cy="286691"/>
            </a:xfrm>
            <a:prstGeom prst="rect">
              <a:avLst/>
            </a:prstGeom>
            <a:noFill/>
          </p:spPr>
          <p:txBody>
            <a:bodyPr wrap="none" rtlCol="0">
              <a:spAutoFit/>
            </a:bodyPr>
            <a:lstStyle/>
            <a:p>
              <a:r>
                <a:rPr kumimoji="1" lang="en-US" altLang="ja-JP" sz="1000" dirty="0"/>
                <a:t>[ SW Delivery </a:t>
              </a:r>
              <a:r>
                <a:rPr kumimoji="1" lang="en-US" altLang="ja-JP" sz="700" dirty="0"/>
                <a:t>(w/ License Info.)</a:t>
              </a:r>
              <a:r>
                <a:rPr kumimoji="1" lang="en-US" altLang="ja-JP" sz="1000" dirty="0"/>
                <a:t> ]</a:t>
              </a:r>
              <a:endParaRPr kumimoji="1" lang="ja-JP" altLang="en-US" sz="1000" dirty="0"/>
            </a:p>
          </p:txBody>
        </p:sp>
        <p:sp>
          <p:nvSpPr>
            <p:cNvPr id="52" name="矢印: 上向き折線 51">
              <a:extLst>
                <a:ext uri="{FF2B5EF4-FFF2-40B4-BE49-F238E27FC236}">
                  <a16:creationId xmlns:a16="http://schemas.microsoft.com/office/drawing/2014/main" id="{AA09E240-99B5-4204-8318-BB7EEC87B116}"/>
                </a:ext>
              </a:extLst>
            </p:cNvPr>
            <p:cNvSpPr/>
            <p:nvPr/>
          </p:nvSpPr>
          <p:spPr>
            <a:xfrm flipV="1">
              <a:off x="7300113" y="4575054"/>
              <a:ext cx="353746" cy="34978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3F1B542F-DF25-456F-92E3-E7440FAAF1A1}"/>
                </a:ext>
              </a:extLst>
            </p:cNvPr>
            <p:cNvSpPr txBox="1"/>
            <p:nvPr/>
          </p:nvSpPr>
          <p:spPr>
            <a:xfrm>
              <a:off x="6178924" y="5511186"/>
              <a:ext cx="1924714" cy="286691"/>
            </a:xfrm>
            <a:prstGeom prst="rect">
              <a:avLst/>
            </a:prstGeom>
            <a:noFill/>
          </p:spPr>
          <p:txBody>
            <a:bodyPr wrap="none" rtlCol="0">
              <a:spAutoFit/>
            </a:bodyPr>
            <a:lstStyle/>
            <a:p>
              <a:r>
                <a:rPr kumimoji="1" lang="en-US" altLang="ja-JP" sz="1000" dirty="0"/>
                <a:t>Summarizing License Info</a:t>
              </a:r>
              <a:endParaRPr kumimoji="1" lang="ja-JP" altLang="en-US" sz="1000" dirty="0"/>
            </a:p>
          </p:txBody>
        </p:sp>
        <p:cxnSp>
          <p:nvCxnSpPr>
            <p:cNvPr id="54" name="コネクタ: 曲線 53">
              <a:extLst>
                <a:ext uri="{FF2B5EF4-FFF2-40B4-BE49-F238E27FC236}">
                  <a16:creationId xmlns:a16="http://schemas.microsoft.com/office/drawing/2014/main" id="{1CC010E1-DD8F-4770-9841-012D6A2ED7C3}"/>
                </a:ext>
              </a:extLst>
            </p:cNvPr>
            <p:cNvCxnSpPr>
              <a:cxnSpLocks/>
              <a:stCxn id="34" idx="2"/>
            </p:cNvCxnSpPr>
            <p:nvPr/>
          </p:nvCxnSpPr>
          <p:spPr>
            <a:xfrm rot="16200000" flipH="1">
              <a:off x="5267455" y="2950444"/>
              <a:ext cx="270195" cy="115623"/>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矢印: U ターン 56">
              <a:extLst>
                <a:ext uri="{FF2B5EF4-FFF2-40B4-BE49-F238E27FC236}">
                  <a16:creationId xmlns:a16="http://schemas.microsoft.com/office/drawing/2014/main" id="{ABDEACE2-B8F4-4CA6-92FA-1DEECF76C094}"/>
                </a:ext>
              </a:extLst>
            </p:cNvPr>
            <p:cNvSpPr/>
            <p:nvPr/>
          </p:nvSpPr>
          <p:spPr>
            <a:xfrm flipH="1" flipV="1">
              <a:off x="4837552" y="5807443"/>
              <a:ext cx="2303765" cy="387103"/>
            </a:xfrm>
            <a:prstGeom prst="uturnArrow">
              <a:avLst>
                <a:gd name="adj1" fmla="val 21820"/>
                <a:gd name="adj2" fmla="val 25000"/>
                <a:gd name="adj3" fmla="val 25000"/>
                <a:gd name="adj4" fmla="val 43750"/>
                <a:gd name="adj5" fmla="val 525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235A69C2-4400-4C95-9A47-EC6D23B3B8ED}"/>
                </a:ext>
              </a:extLst>
            </p:cNvPr>
            <p:cNvSpPr txBox="1"/>
            <p:nvPr/>
          </p:nvSpPr>
          <p:spPr>
            <a:xfrm>
              <a:off x="1028560" y="2023130"/>
              <a:ext cx="1472862" cy="286691"/>
            </a:xfrm>
            <a:prstGeom prst="rect">
              <a:avLst/>
            </a:prstGeom>
            <a:solidFill>
              <a:schemeClr val="bg1"/>
            </a:solidFill>
          </p:spPr>
          <p:txBody>
            <a:bodyPr wrap="square" rtlCol="0">
              <a:spAutoFit/>
            </a:bodyPr>
            <a:lstStyle/>
            <a:p>
              <a:r>
                <a:rPr kumimoji="1" lang="en-US" altLang="ja-JP" sz="1000" dirty="0"/>
                <a:t>SPDX Community</a:t>
              </a:r>
              <a:endParaRPr kumimoji="1" lang="ja-JP" altLang="en-US" sz="1000" dirty="0"/>
            </a:p>
          </p:txBody>
        </p:sp>
      </p:grpSp>
      <p:sp>
        <p:nvSpPr>
          <p:cNvPr id="60" name="吹き出し: 四角形 59">
            <a:extLst>
              <a:ext uri="{FF2B5EF4-FFF2-40B4-BE49-F238E27FC236}">
                <a16:creationId xmlns:a16="http://schemas.microsoft.com/office/drawing/2014/main" id="{D1B1A220-4719-4FDA-B4EC-2B728177C51A}"/>
              </a:ext>
            </a:extLst>
          </p:cNvPr>
          <p:cNvSpPr/>
          <p:nvPr/>
        </p:nvSpPr>
        <p:spPr>
          <a:xfrm>
            <a:off x="449724" y="4739412"/>
            <a:ext cx="3325050" cy="2022187"/>
          </a:xfrm>
          <a:prstGeom prst="wedgeRectCallout">
            <a:avLst>
              <a:gd name="adj1" fmla="val 71105"/>
              <a:gd name="adj2" fmla="val -102264"/>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SPDX</a:t>
            </a:r>
            <a:r>
              <a:rPr kumimoji="1" lang="ja-JP" altLang="en-US" b="1" dirty="0">
                <a:solidFill>
                  <a:schemeClr val="tx1"/>
                </a:solidFill>
              </a:rPr>
              <a:t> </a:t>
            </a:r>
            <a:r>
              <a:rPr kumimoji="1" lang="en-US" altLang="ja-JP" b="1" dirty="0">
                <a:solidFill>
                  <a:schemeClr val="tx1"/>
                </a:solidFill>
              </a:rPr>
              <a:t>Lite</a:t>
            </a:r>
            <a:r>
              <a:rPr kumimoji="1" lang="ja-JP" altLang="en-US" b="1" dirty="0">
                <a:solidFill>
                  <a:schemeClr val="tx1"/>
                </a:solidFill>
              </a:rPr>
              <a:t>定義：</a:t>
            </a:r>
            <a:endParaRPr kumimoji="1" lang="en-US" altLang="ja-JP" b="1" dirty="0">
              <a:solidFill>
                <a:schemeClr val="tx1"/>
              </a:solidFill>
            </a:endParaRPr>
          </a:p>
          <a:p>
            <a:r>
              <a:rPr kumimoji="1" lang="ja-JP" altLang="en-US" dirty="0">
                <a:solidFill>
                  <a:schemeClr val="tx1"/>
                </a:solidFill>
              </a:rPr>
              <a:t>商用開発において必要最低限・必須のライセンス情報を定義</a:t>
            </a:r>
            <a:endParaRPr kumimoji="1" lang="en-US" altLang="ja-JP" dirty="0">
              <a:solidFill>
                <a:schemeClr val="tx1"/>
              </a:solidFill>
            </a:endParaRPr>
          </a:p>
          <a:p>
            <a:r>
              <a:rPr kumimoji="1" lang="ja-JP" altLang="en-US" dirty="0">
                <a:solidFill>
                  <a:srgbClr val="C00000"/>
                </a:solidFill>
              </a:rPr>
              <a:t>→ </a:t>
            </a:r>
            <a:r>
              <a:rPr kumimoji="1" lang="en-US" altLang="ja-JP" dirty="0">
                <a:solidFill>
                  <a:srgbClr val="C00000"/>
                </a:solidFill>
              </a:rPr>
              <a:t>AGL</a:t>
            </a:r>
            <a:r>
              <a:rPr kumimoji="1" lang="ja-JP" altLang="en-US" dirty="0">
                <a:solidFill>
                  <a:srgbClr val="C00000"/>
                </a:solidFill>
              </a:rPr>
              <a:t>での実用開始、</a:t>
            </a:r>
            <a:r>
              <a:rPr kumimoji="1" lang="en-US" altLang="ja-JP" dirty="0">
                <a:solidFill>
                  <a:srgbClr val="C00000"/>
                </a:solidFill>
              </a:rPr>
              <a:t>CES</a:t>
            </a:r>
            <a:r>
              <a:rPr kumimoji="1" lang="ja-JP" altLang="en-US" dirty="0">
                <a:solidFill>
                  <a:srgbClr val="C00000"/>
                </a:solidFill>
              </a:rPr>
              <a:t> </a:t>
            </a:r>
            <a:r>
              <a:rPr kumimoji="1" lang="en-US" altLang="ja-JP" dirty="0">
                <a:solidFill>
                  <a:srgbClr val="C00000"/>
                </a:solidFill>
              </a:rPr>
              <a:t>2020</a:t>
            </a:r>
            <a:r>
              <a:rPr kumimoji="1" lang="ja-JP" altLang="en-US" dirty="0">
                <a:solidFill>
                  <a:srgbClr val="C00000"/>
                </a:solidFill>
              </a:rPr>
              <a:t>でデモ予定！</a:t>
            </a:r>
            <a:endParaRPr kumimoji="1" lang="en-US" altLang="ja-JP" dirty="0">
              <a:solidFill>
                <a:srgbClr val="C00000"/>
              </a:solidFill>
            </a:endParaRPr>
          </a:p>
          <a:p>
            <a:endParaRPr kumimoji="1" lang="en-US" altLang="ja-JP" dirty="0">
              <a:solidFill>
                <a:srgbClr val="C00000"/>
              </a:solidFill>
            </a:endParaRPr>
          </a:p>
          <a:p>
            <a:r>
              <a:rPr kumimoji="1" lang="en-US" altLang="ja-JP" dirty="0">
                <a:solidFill>
                  <a:srgbClr val="C00000"/>
                </a:solidFill>
              </a:rPr>
              <a:t>SPDX</a:t>
            </a:r>
            <a:r>
              <a:rPr kumimoji="1" lang="ja-JP" altLang="en-US" dirty="0">
                <a:solidFill>
                  <a:srgbClr val="C00000"/>
                </a:solidFill>
              </a:rPr>
              <a:t> </a:t>
            </a:r>
            <a:r>
              <a:rPr kumimoji="1" lang="en-US" altLang="ja-JP" dirty="0">
                <a:solidFill>
                  <a:srgbClr val="C00000"/>
                </a:solidFill>
              </a:rPr>
              <a:t>3.0</a:t>
            </a:r>
            <a:r>
              <a:rPr kumimoji="1" lang="ja-JP" altLang="en-US" dirty="0">
                <a:solidFill>
                  <a:srgbClr val="C00000"/>
                </a:solidFill>
              </a:rPr>
              <a:t>の仕様検討に参加。</a:t>
            </a:r>
            <a:endParaRPr kumimoji="1" lang="en-US" altLang="ja-JP" dirty="0">
              <a:solidFill>
                <a:srgbClr val="C00000"/>
              </a:solidFill>
            </a:endParaRPr>
          </a:p>
        </p:txBody>
      </p:sp>
      <p:sp>
        <p:nvSpPr>
          <p:cNvPr id="63" name="吹き出し: 四角形 62">
            <a:extLst>
              <a:ext uri="{FF2B5EF4-FFF2-40B4-BE49-F238E27FC236}">
                <a16:creationId xmlns:a16="http://schemas.microsoft.com/office/drawing/2014/main" id="{66027873-3A29-4F87-BEBD-0815183B8598}"/>
              </a:ext>
            </a:extLst>
          </p:cNvPr>
          <p:cNvSpPr/>
          <p:nvPr/>
        </p:nvSpPr>
        <p:spPr>
          <a:xfrm>
            <a:off x="7458783" y="2679430"/>
            <a:ext cx="1961602" cy="990599"/>
          </a:xfrm>
          <a:prstGeom prst="wedgeRectCallout">
            <a:avLst>
              <a:gd name="adj1" fmla="val -57513"/>
              <a:gd name="adj2" fmla="val -21232"/>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tx1"/>
                </a:solidFill>
              </a:rPr>
              <a:t>Operations</a:t>
            </a:r>
            <a:r>
              <a:rPr kumimoji="1" lang="ja-JP" altLang="en-US" sz="1200" b="1" dirty="0">
                <a:solidFill>
                  <a:schemeClr val="tx1"/>
                </a:solidFill>
              </a:rPr>
              <a:t> </a:t>
            </a:r>
            <a:r>
              <a:rPr kumimoji="1" lang="en-US" altLang="ja-JP" sz="1200" b="1" dirty="0">
                <a:solidFill>
                  <a:schemeClr val="tx1"/>
                </a:solidFill>
              </a:rPr>
              <a:t>Guide</a:t>
            </a:r>
            <a:r>
              <a:rPr kumimoji="1" lang="ja-JP" altLang="en-US" sz="1200" b="1" dirty="0">
                <a:solidFill>
                  <a:schemeClr val="tx1"/>
                </a:solidFill>
              </a:rPr>
              <a:t>：</a:t>
            </a:r>
            <a:endParaRPr kumimoji="1" lang="en-US" altLang="ja-JP" sz="1200" b="1" dirty="0">
              <a:solidFill>
                <a:schemeClr val="tx1"/>
              </a:solidFill>
            </a:endParaRPr>
          </a:p>
          <a:p>
            <a:r>
              <a:rPr kumimoji="1" lang="ja-JP" altLang="en-US" sz="1200" dirty="0">
                <a:solidFill>
                  <a:schemeClr val="tx1"/>
                </a:solidFill>
              </a:rPr>
              <a:t>商用開発における企業間ライセンス処理を概説</a:t>
            </a:r>
            <a:endParaRPr kumimoji="1" lang="en-US" altLang="ja-JP" sz="1200" dirty="0">
              <a:solidFill>
                <a:schemeClr val="tx1"/>
              </a:solidFill>
            </a:endParaRPr>
          </a:p>
          <a:p>
            <a:endParaRPr kumimoji="1" lang="en-US" altLang="ja-JP" sz="1200" dirty="0">
              <a:solidFill>
                <a:schemeClr val="tx1"/>
              </a:solidFill>
            </a:endParaRPr>
          </a:p>
          <a:p>
            <a:r>
              <a:rPr kumimoji="1" lang="ja-JP" altLang="en-US" sz="1200" dirty="0">
                <a:solidFill>
                  <a:schemeClr val="tx1"/>
                </a:solidFill>
              </a:rPr>
              <a:t>目次案を作成、議論開始</a:t>
            </a:r>
          </a:p>
        </p:txBody>
      </p:sp>
      <p:sp>
        <p:nvSpPr>
          <p:cNvPr id="59" name="吹き出し: 四角形 58">
            <a:extLst>
              <a:ext uri="{FF2B5EF4-FFF2-40B4-BE49-F238E27FC236}">
                <a16:creationId xmlns:a16="http://schemas.microsoft.com/office/drawing/2014/main" id="{19A7AF7F-F41A-4310-9D33-A73DDBE923B8}"/>
              </a:ext>
            </a:extLst>
          </p:cNvPr>
          <p:cNvSpPr/>
          <p:nvPr/>
        </p:nvSpPr>
        <p:spPr>
          <a:xfrm>
            <a:off x="440396" y="2541044"/>
            <a:ext cx="2665162" cy="2022187"/>
          </a:xfrm>
          <a:prstGeom prst="wedgeRectCallout">
            <a:avLst>
              <a:gd name="adj1" fmla="val 58560"/>
              <a:gd name="adj2" fmla="val 591"/>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Guideline</a:t>
            </a:r>
            <a:r>
              <a:rPr kumimoji="1" lang="ja-JP" altLang="en-US" b="1" dirty="0">
                <a:solidFill>
                  <a:schemeClr val="tx1"/>
                </a:solidFill>
              </a:rPr>
              <a:t>作成：</a:t>
            </a:r>
            <a:endParaRPr kumimoji="1" lang="en-US" altLang="ja-JP" b="1" dirty="0">
              <a:solidFill>
                <a:schemeClr val="tx1"/>
              </a:solidFill>
            </a:endParaRPr>
          </a:p>
          <a:p>
            <a:r>
              <a:rPr kumimoji="1" lang="en-US" altLang="ja-JP" dirty="0">
                <a:solidFill>
                  <a:schemeClr val="tx1"/>
                </a:solidFill>
              </a:rPr>
              <a:t>Supplier</a:t>
            </a:r>
            <a:r>
              <a:rPr kumimoji="1" lang="ja-JP" altLang="en-US" dirty="0">
                <a:solidFill>
                  <a:schemeClr val="tx1"/>
                </a:solidFill>
              </a:rPr>
              <a:t>が</a:t>
            </a:r>
            <a:r>
              <a:rPr kumimoji="1" lang="en-US" altLang="ja-JP" dirty="0">
                <a:solidFill>
                  <a:schemeClr val="tx1"/>
                </a:solidFill>
              </a:rPr>
              <a:t>SPDX/SPDX Lite</a:t>
            </a:r>
            <a:r>
              <a:rPr kumimoji="1" lang="ja-JP" altLang="en-US" dirty="0">
                <a:solidFill>
                  <a:schemeClr val="tx1"/>
                </a:solidFill>
              </a:rPr>
              <a:t>を用いてライセンス情報を提供する手順をガイド</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tx1"/>
                </a:solidFill>
              </a:rPr>
              <a:t>初版レビュー中</a:t>
            </a:r>
            <a:endParaRPr kumimoji="1" lang="en-US" altLang="ja-JP" dirty="0">
              <a:solidFill>
                <a:schemeClr val="tx1"/>
              </a:solidFill>
            </a:endParaRPr>
          </a:p>
          <a:p>
            <a:r>
              <a:rPr kumimoji="1" lang="ja-JP" altLang="en-US" dirty="0">
                <a:solidFill>
                  <a:srgbClr val="C00000"/>
                </a:solidFill>
              </a:rPr>
              <a:t>→ </a:t>
            </a:r>
            <a:r>
              <a:rPr kumimoji="1" lang="en-US" altLang="ja-JP" dirty="0">
                <a:solidFill>
                  <a:srgbClr val="C00000"/>
                </a:solidFill>
              </a:rPr>
              <a:t>SPDX</a:t>
            </a:r>
            <a:r>
              <a:rPr kumimoji="1" lang="ja-JP" altLang="en-US" dirty="0">
                <a:solidFill>
                  <a:srgbClr val="C00000"/>
                </a:solidFill>
              </a:rPr>
              <a:t>定義との記載内容整合、寄せて頂いた事例を集め、リファレンスとして参照させる</a:t>
            </a:r>
            <a:endParaRPr kumimoji="1" lang="ja-JP" altLang="en-US" dirty="0">
              <a:solidFill>
                <a:schemeClr val="tx1"/>
              </a:solidFill>
            </a:endParaRPr>
          </a:p>
        </p:txBody>
      </p:sp>
    </p:spTree>
    <p:extLst>
      <p:ext uri="{BB962C8B-B14F-4D97-AF65-F5344CB8AC3E}">
        <p14:creationId xmlns:p14="http://schemas.microsoft.com/office/powerpoint/2010/main" val="2274470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200" dirty="0">
                <a:latin typeface="+mj-ea"/>
                <a:ea typeface="+mj-ea"/>
              </a:rPr>
              <a:t>写真撮影および広報目的での使用の許可ご確認</a:t>
            </a:r>
            <a:endParaRPr kumimoji="1" lang="ja-JP" altLang="en-US" sz="24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err="1">
                <a:latin typeface="+mn-ea"/>
                <a:ea typeface="+mn-ea"/>
              </a:rPr>
              <a:t>OpenChain</a:t>
            </a:r>
            <a:r>
              <a:rPr kumimoji="1" lang="en-US" altLang="ja-JP" sz="2000" dirty="0">
                <a:latin typeface="+mn-ea"/>
                <a:ea typeface="+mn-ea"/>
              </a:rPr>
              <a:t> </a:t>
            </a:r>
            <a:r>
              <a:rPr kumimoji="1" lang="en-US" altLang="ja-JP" sz="2000" dirty="0" err="1">
                <a:latin typeface="+mn-ea"/>
                <a:ea typeface="+mn-ea"/>
              </a:rPr>
              <a:t>JapanWG</a:t>
            </a:r>
            <a:r>
              <a:rPr kumimoji="1" lang="ja-JP" altLang="en-US" sz="2000" dirty="0" err="1">
                <a:latin typeface="+mn-ea"/>
                <a:ea typeface="+mn-ea"/>
              </a:rPr>
              <a:t>での</a:t>
            </a:r>
            <a:r>
              <a:rPr kumimoji="1" lang="ja-JP" altLang="en-US" sz="2000" dirty="0">
                <a:latin typeface="+mn-ea"/>
                <a:ea typeface="+mn-ea"/>
              </a:rPr>
              <a:t>活動の状況を公開することで、</a:t>
            </a:r>
            <a:endParaRPr kumimoji="1" lang="en-US" altLang="ja-JP" sz="2000" dirty="0">
              <a:latin typeface="+mn-ea"/>
              <a:ea typeface="+mn-ea"/>
            </a:endParaRPr>
          </a:p>
          <a:p>
            <a:pPr marL="747395" lvl="1" indent="-342900">
              <a:spcAft>
                <a:spcPts val="1200"/>
              </a:spcAft>
              <a:buFont typeface="Wingdings" panose="05000000000000000000" pitchFamily="2" charset="2"/>
              <a:buChar char="ü"/>
            </a:pPr>
            <a:r>
              <a:rPr kumimoji="1" lang="en-US" altLang="ja-JP" dirty="0" err="1">
                <a:latin typeface="+mn-ea"/>
                <a:ea typeface="+mn-ea"/>
              </a:rPr>
              <a:t>OpenChain</a:t>
            </a:r>
            <a:r>
              <a:rPr kumimoji="1" lang="ja-JP" altLang="en-US" dirty="0">
                <a:latin typeface="+mn-ea"/>
                <a:ea typeface="+mn-ea"/>
              </a:rPr>
              <a:t>本体への刺激になり、日本のプレゼンスが向上する。</a:t>
            </a:r>
            <a:endParaRPr kumimoji="1" lang="en-US" altLang="ja-JP" dirty="0">
              <a:latin typeface="+mn-ea"/>
              <a:ea typeface="+mn-ea"/>
            </a:endParaRPr>
          </a:p>
          <a:p>
            <a:pPr marL="747395" lvl="1" indent="-342900">
              <a:spcAft>
                <a:spcPts val="1200"/>
              </a:spcAft>
              <a:buFont typeface="Wingdings" panose="05000000000000000000" pitchFamily="2" charset="2"/>
              <a:buChar char="ü"/>
            </a:pPr>
            <a:r>
              <a:rPr kumimoji="1" lang="ja-JP" altLang="en-US" dirty="0">
                <a:latin typeface="+mn-ea"/>
                <a:ea typeface="+mn-ea"/>
              </a:rPr>
              <a:t>他国の</a:t>
            </a:r>
            <a:r>
              <a:rPr kumimoji="1" lang="en-US" altLang="ja-JP" dirty="0" err="1">
                <a:latin typeface="+mn-ea"/>
                <a:ea typeface="+mn-ea"/>
              </a:rPr>
              <a:t>OpenChain</a:t>
            </a:r>
            <a:r>
              <a:rPr kumimoji="1" lang="ja-JP" altLang="en-US" dirty="0">
                <a:latin typeface="+mn-ea"/>
                <a:ea typeface="+mn-ea"/>
              </a:rPr>
              <a:t>活動の刺激になり、</a:t>
            </a:r>
            <a:r>
              <a:rPr kumimoji="1" lang="en-US" altLang="ja-JP" dirty="0" err="1">
                <a:latin typeface="+mn-ea"/>
                <a:ea typeface="+mn-ea"/>
              </a:rPr>
              <a:t>OpenChain</a:t>
            </a:r>
            <a:r>
              <a:rPr kumimoji="1" lang="ja-JP" altLang="en-US" dirty="0">
                <a:latin typeface="+mn-ea"/>
                <a:ea typeface="+mn-ea"/>
              </a:rPr>
              <a:t>全体が盛り上がる。</a:t>
            </a:r>
            <a:endParaRPr kumimoji="1" lang="en-US" altLang="ja-JP" dirty="0">
              <a:latin typeface="+mn-ea"/>
              <a:ea typeface="+mn-ea"/>
            </a:endParaRPr>
          </a:p>
          <a:p>
            <a:pPr marL="130175" indent="0">
              <a:spcAft>
                <a:spcPts val="1200"/>
              </a:spcAft>
              <a:buNone/>
            </a:pPr>
            <a:r>
              <a:rPr kumimoji="1" lang="ja-JP" altLang="en-US" sz="2000" dirty="0">
                <a:latin typeface="+mn-ea"/>
                <a:ea typeface="+mn-ea"/>
              </a:rPr>
              <a:t>といった効果が期待できます。</a:t>
            </a:r>
            <a:endParaRPr kumimoji="1" lang="en-US" altLang="ja-JP" sz="2000" dirty="0">
              <a:latin typeface="+mn-ea"/>
              <a:ea typeface="+mn-ea"/>
            </a:endParaRPr>
          </a:p>
          <a:p>
            <a:pPr marL="271463" indent="-141288">
              <a:spcAft>
                <a:spcPts val="1200"/>
              </a:spcAft>
              <a:buFont typeface="Arial" pitchFamily="34" charset="0"/>
              <a:buChar char="•"/>
            </a:pPr>
            <a:r>
              <a:rPr kumimoji="1" lang="ja-JP" altLang="en-US" sz="2000" dirty="0">
                <a:latin typeface="+mn-ea"/>
                <a:ea typeface="+mn-ea"/>
              </a:rPr>
              <a:t>また、参加者の皆様の社内に展開することで、自社内の活動を進めやすくなるといった効果が期待できます。</a:t>
            </a:r>
            <a:endParaRPr kumimoji="1" lang="en-US" altLang="ja-JP" sz="2000" dirty="0">
              <a:latin typeface="+mn-ea"/>
              <a:ea typeface="+mn-ea"/>
            </a:endParaRPr>
          </a:p>
          <a:p>
            <a:pPr marL="271463" indent="-141288"/>
            <a:r>
              <a:rPr kumimoji="1" lang="ja-JP" altLang="en-US" sz="2000" dirty="0">
                <a:latin typeface="+mn-ea"/>
                <a:ea typeface="+mn-ea"/>
              </a:rPr>
              <a:t>上記の効果を得るために、本会合の様子の写真撮影</a:t>
            </a:r>
            <a:r>
              <a:rPr kumimoji="1" lang="en-US" altLang="ja-JP" sz="2000" dirty="0">
                <a:latin typeface="+mn-ea"/>
                <a:ea typeface="+mn-ea"/>
              </a:rPr>
              <a:t>,</a:t>
            </a:r>
            <a:r>
              <a:rPr kumimoji="1" lang="ja-JP" altLang="en-US" sz="2000" dirty="0">
                <a:latin typeface="+mn-ea"/>
                <a:ea typeface="+mn-ea"/>
              </a:rPr>
              <a:t>　公開することに対して許可を頂きたく存じます。</a:t>
            </a:r>
            <a:endParaRPr kumimoji="1" lang="en-US" altLang="ja-JP" sz="2000" dirty="0">
              <a:latin typeface="+mn-ea"/>
              <a:ea typeface="+mn-ea"/>
            </a:endParaRPr>
          </a:p>
          <a:p>
            <a:pPr marL="271463" indent="-141288"/>
            <a:endParaRPr kumimoji="1" lang="en-US" altLang="ja-JP" sz="1800" dirty="0">
              <a:latin typeface="+mn-ea"/>
              <a:ea typeface="+mn-ea"/>
            </a:endParaRPr>
          </a:p>
          <a:p>
            <a:pPr marL="271463" indent="-141288"/>
            <a:r>
              <a:rPr kumimoji="1" lang="ja-JP" altLang="en-US" sz="2000" dirty="0">
                <a:latin typeface="+mn-ea"/>
                <a:ea typeface="+mn-ea"/>
              </a:rPr>
              <a:t>写真撮影の禁止、および、公開の禁止を希望される場合は、お知らせください。</a:t>
            </a:r>
            <a:br>
              <a:rPr kumimoji="1" lang="en-US" altLang="ja-JP" sz="2000" dirty="0">
                <a:latin typeface="+mn-ea"/>
                <a:ea typeface="+mn-ea"/>
              </a:rPr>
            </a:br>
            <a:r>
              <a:rPr kumimoji="1" lang="ja-JP" altLang="en-US" sz="2000" dirty="0">
                <a:latin typeface="+mn-ea"/>
                <a:ea typeface="+mn-ea"/>
              </a:rPr>
              <a:t>写り込みが無いようにします。</a:t>
            </a:r>
            <a:endParaRPr kumimoji="1" lang="en-US" altLang="ja-JP" sz="2000" dirty="0">
              <a:latin typeface="+mn-ea"/>
              <a:ea typeface="+mn-ea"/>
            </a:endParaRPr>
          </a:p>
        </p:txBody>
      </p:sp>
    </p:spTree>
    <p:extLst>
      <p:ext uri="{BB962C8B-B14F-4D97-AF65-F5344CB8AC3E}">
        <p14:creationId xmlns:p14="http://schemas.microsoft.com/office/powerpoint/2010/main" val="1136539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7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Tooling</a:t>
            </a:r>
            <a:r>
              <a:rPr lang="ja-JP" altLang="en-US" sz="27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7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1531825" y="1685781"/>
            <a:ext cx="3426129" cy="4316302"/>
          </a:xfrm>
        </p:spPr>
        <p:txBody>
          <a:bodyPr>
            <a:normAutofit/>
          </a:bodyPr>
          <a:lstStyle/>
          <a:p>
            <a:pPr marL="257181" indent="-257181">
              <a:lnSpc>
                <a:spcPts val="1463"/>
              </a:lnSpc>
              <a:spcBef>
                <a:spcPts val="900"/>
              </a:spcBef>
              <a:buFont typeface="Wingdings" panose="05000000000000000000" pitchFamily="2" charset="2"/>
              <a:buChar char="l"/>
            </a:pP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活動の主軸：</a:t>
            </a:r>
            <a:br>
              <a:rPr lang="en-US" altLang="ja-JP" sz="1463"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参加メンバ間でツールに関して議論</a:t>
            </a:r>
          </a:p>
          <a:p>
            <a:pPr marL="257181" indent="-257181">
              <a:lnSpc>
                <a:spcPts val="1463"/>
              </a:lnSpc>
              <a:spcBef>
                <a:spcPts val="900"/>
              </a:spcBef>
              <a:buFont typeface="Wingdings" panose="05000000000000000000" pitchFamily="2" charset="2"/>
              <a:buChar char="l"/>
            </a:pPr>
            <a:endParaRPr lang="en-US" altLang="ja-JP" sz="1463" dirty="0">
              <a:latin typeface="メイリオ" panose="020B0604030504040204" pitchFamily="50" charset="-128"/>
              <a:ea typeface="メイリオ" panose="020B0604030504040204" pitchFamily="50" charset="-128"/>
              <a:cs typeface="メイリオ" panose="020B0604030504040204" pitchFamily="50" charset="-128"/>
            </a:endParaRPr>
          </a:p>
          <a:p>
            <a:pPr marL="257181" indent="-257181">
              <a:lnSpc>
                <a:spcPts val="1463"/>
              </a:lnSpc>
              <a:spcBef>
                <a:spcPts val="900"/>
              </a:spcBef>
              <a:buFont typeface="Wingdings" panose="05000000000000000000" pitchFamily="2" charset="2"/>
              <a:buChar char="l"/>
            </a:pP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成果目標</a:t>
            </a:r>
            <a:endParaRPr lang="en-US" altLang="ja-JP" sz="1463" dirty="0">
              <a:latin typeface="メイリオ" panose="020B0604030504040204" pitchFamily="50" charset="-128"/>
              <a:ea typeface="メイリオ" panose="020B0604030504040204" pitchFamily="50" charset="-128"/>
              <a:cs typeface="メイリオ" panose="020B0604030504040204" pitchFamily="50" charset="-128"/>
            </a:endParaRPr>
          </a:p>
          <a:p>
            <a:pPr marL="462926" lvl="1" indent="-257181">
              <a:lnSpc>
                <a:spcPts val="1463"/>
              </a:lnSpc>
              <a:spcBef>
                <a:spcPts val="900"/>
              </a:spcBef>
              <a:buFont typeface="Wingdings" panose="05000000000000000000" pitchFamily="2" charset="2"/>
              <a:buChar char="l"/>
            </a:pP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ツールに関する入手可能な情報をまとめる</a:t>
            </a:r>
          </a:p>
          <a:p>
            <a:pPr marL="668671" lvl="2" indent="-257181">
              <a:lnSpc>
                <a:spcPts val="1463"/>
              </a:lnSpc>
              <a:spcBef>
                <a:spcPts val="900"/>
              </a:spcBef>
              <a:buFont typeface="Wingdings" panose="05000000000000000000" pitchFamily="2" charset="2"/>
              <a:buChar char="l"/>
            </a:pPr>
            <a:r>
              <a:rPr lang="ja-JP" altLang="en-US" sz="1313" dirty="0">
                <a:latin typeface="メイリオ" panose="020B0604030504040204" pitchFamily="50" charset="-128"/>
                <a:ea typeface="メイリオ" panose="020B0604030504040204" pitchFamily="50" charset="-128"/>
                <a:cs typeface="メイリオ" panose="020B0604030504040204" pitchFamily="50" charset="-128"/>
              </a:rPr>
              <a:t>ツール紹介や関連セミナー開催</a:t>
            </a:r>
            <a:endParaRPr lang="en-US" altLang="ja-JP" sz="1313" dirty="0">
              <a:latin typeface="メイリオ" panose="020B0604030504040204" pitchFamily="50" charset="-128"/>
              <a:ea typeface="メイリオ" panose="020B0604030504040204" pitchFamily="50" charset="-128"/>
              <a:cs typeface="メイリオ" panose="020B0604030504040204" pitchFamily="50" charset="-128"/>
            </a:endParaRPr>
          </a:p>
          <a:p>
            <a:pPr marL="462926" lvl="1" indent="-257181">
              <a:lnSpc>
                <a:spcPts val="1463"/>
              </a:lnSpc>
              <a:spcBef>
                <a:spcPts val="900"/>
              </a:spcBef>
              <a:buFont typeface="Wingdings" panose="05000000000000000000" pitchFamily="2" charset="2"/>
              <a:buChar char="l"/>
            </a:pP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情報の流通過程とツールのマッピングを行い不足を洗い出す</a:t>
            </a:r>
            <a:endParaRPr lang="en-US" altLang="ja-JP" sz="1313" dirty="0">
              <a:latin typeface="メイリオ" panose="020B0604030504040204" pitchFamily="50" charset="-128"/>
              <a:ea typeface="メイリオ" panose="020B0604030504040204" pitchFamily="50" charset="-128"/>
              <a:cs typeface="メイリオ" panose="020B0604030504040204" pitchFamily="50" charset="-128"/>
            </a:endParaRPr>
          </a:p>
          <a:p>
            <a:pPr marL="462926" lvl="1" indent="-257181">
              <a:lnSpc>
                <a:spcPts val="1463"/>
              </a:lnSpc>
              <a:spcBef>
                <a:spcPts val="900"/>
              </a:spcBef>
              <a:buFont typeface="Wingdings" panose="05000000000000000000" pitchFamily="2" charset="2"/>
              <a:buChar char="l"/>
            </a:pP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関連するコミュニティへの提案</a:t>
            </a:r>
          </a:p>
          <a:p>
            <a:pPr marL="462926" lvl="1" indent="-257181">
              <a:lnSpc>
                <a:spcPts val="1463"/>
              </a:lnSpc>
              <a:spcBef>
                <a:spcPts val="900"/>
              </a:spcBef>
              <a:buFont typeface="Wingdings" panose="05000000000000000000" pitchFamily="2" charset="2"/>
              <a:buChar char="l"/>
            </a:pP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ツールが管理する「データ」の流通手段</a:t>
            </a:r>
          </a:p>
          <a:p>
            <a:pPr marL="462926" lvl="1" indent="-257181">
              <a:lnSpc>
                <a:spcPts val="1463"/>
              </a:lnSpc>
              <a:spcBef>
                <a:spcPts val="900"/>
              </a:spcBef>
              <a:buFont typeface="Wingdings" panose="05000000000000000000" pitchFamily="2" charset="2"/>
              <a:buChar char="l"/>
            </a:pPr>
            <a:r>
              <a:rPr lang="en-US" altLang="ja-JP" sz="1463" dirty="0">
                <a:latin typeface="メイリオ" panose="020B0604030504040204" pitchFamily="50" charset="-128"/>
                <a:ea typeface="メイリオ" panose="020B0604030504040204" pitchFamily="50" charset="-128"/>
                <a:cs typeface="メイリオ" panose="020B0604030504040204" pitchFamily="50" charset="-128"/>
              </a:rPr>
              <a:t>SPDX</a:t>
            </a: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ツールや</a:t>
            </a:r>
            <a:r>
              <a:rPr lang="en-US" altLang="ja-JP" sz="1463"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463" dirty="0">
                <a:latin typeface="メイリオ" panose="020B0604030504040204" pitchFamily="50" charset="-128"/>
                <a:ea typeface="メイリオ" panose="020B0604030504040204" pitchFamily="50" charset="-128"/>
                <a:cs typeface="メイリオ" panose="020B0604030504040204" pitchFamily="50" charset="-128"/>
              </a:rPr>
              <a:t>開発コミュニティとの連携方法</a:t>
            </a:r>
          </a:p>
          <a:p>
            <a:pPr marL="462926" lvl="1" indent="-257181">
              <a:lnSpc>
                <a:spcPts val="1463"/>
              </a:lnSpc>
              <a:spcBef>
                <a:spcPts val="900"/>
              </a:spcBef>
              <a:buFont typeface="Wingdings" panose="05000000000000000000" pitchFamily="2" charset="2"/>
              <a:buChar char="l"/>
            </a:pPr>
            <a:endParaRPr lang="ja-JP" altLang="en-US" sz="1463" dirty="0">
              <a:latin typeface="メイリオ" panose="020B0604030504040204" pitchFamily="50" charset="-128"/>
              <a:ea typeface="メイリオ" panose="020B0604030504040204" pitchFamily="50" charset="-128"/>
              <a:cs typeface="メイリオ" panose="020B0604030504040204" pitchFamily="50" charset="-128"/>
            </a:endParaRPr>
          </a:p>
          <a:p>
            <a:pPr marL="205745" lvl="1" indent="0">
              <a:lnSpc>
                <a:spcPts val="1463"/>
              </a:lnSpc>
              <a:spcBef>
                <a:spcPts val="900"/>
              </a:spcBef>
              <a:buNone/>
            </a:pPr>
            <a:endParaRPr lang="ja-JP" altLang="en-US" sz="1463"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5035855" y="1690735"/>
            <a:ext cx="3426129" cy="4316302"/>
          </a:xfrm>
          <a:prstGeom prst="rect">
            <a:avLst/>
          </a:prstGeom>
          <a:noFill/>
          <a:ln>
            <a:noFill/>
          </a:ln>
        </p:spPr>
        <p:txBody>
          <a:bodyPr lIns="74283" tIns="74283" rIns="74283" bIns="74283" anchor="t" anchorCtr="0">
            <a:normAutofit/>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257181" indent="-257181" defTabSz="742950">
              <a:lnSpc>
                <a:spcPts val="1463"/>
              </a:lnSpc>
              <a:spcBef>
                <a:spcPts val="900"/>
              </a:spcBef>
              <a:buClr>
                <a:srgbClr val="93A299"/>
              </a:buClr>
              <a:buFont typeface="Wingdings" panose="05000000000000000000" pitchFamily="2" charset="2"/>
              <a:buChar char="l"/>
            </a:pPr>
            <a:r>
              <a:rPr lang="ja-JP" altLang="en-US" sz="1463"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今までの活動</a:t>
            </a:r>
          </a:p>
        </p:txBody>
      </p:sp>
      <p:sp>
        <p:nvSpPr>
          <p:cNvPr id="68"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1348472" y="5581078"/>
            <a:ext cx="3426129" cy="401194"/>
          </a:xfrm>
          <a:prstGeom prst="rect">
            <a:avLst/>
          </a:prstGeom>
          <a:noFill/>
          <a:ln>
            <a:noFill/>
          </a:ln>
        </p:spPr>
        <p:txBody>
          <a:bodyPr lIns="74283" tIns="74283" rIns="74283" bIns="74283" anchor="t" anchorCtr="0">
            <a:normAutofit fontScale="85000" lnSpcReduction="10000"/>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0" indent="0" defTabSz="742950">
              <a:lnSpc>
                <a:spcPts val="1463"/>
              </a:lnSpc>
              <a:spcBef>
                <a:spcPts val="900"/>
              </a:spcBef>
              <a:buClr>
                <a:srgbClr val="93A299"/>
              </a:buClr>
              <a:buNone/>
            </a:pPr>
            <a:r>
              <a:rPr lang="ja-JP" altLang="en-US"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次回開催： 未定 </a:t>
            </a:r>
            <a:r>
              <a:rPr lang="en-US" altLang="ja-JP"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詳細は</a:t>
            </a:r>
            <a:r>
              <a:rPr lang="en-US" altLang="ja-JP"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ML</a:t>
            </a:r>
            <a:r>
              <a:rPr lang="ja-JP" altLang="en-US"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または</a:t>
            </a:r>
            <a:r>
              <a:rPr lang="en-US" altLang="ja-JP"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Slack</a:t>
            </a:r>
            <a:r>
              <a:rPr lang="ja-JP" altLang="en-US" sz="1463" b="1" dirty="0">
                <a:solidFill>
                  <a:srgbClr val="292934"/>
                </a:solidFill>
                <a:latin typeface="メイリオ" panose="020B0604030504040204" pitchFamily="50" charset="-128"/>
                <a:ea typeface="メイリオ" panose="020B0604030504040204" pitchFamily="50" charset="-128"/>
                <a:cs typeface="メイリオ" panose="020B0604030504040204" pitchFamily="50" charset="-128"/>
              </a:rPr>
              <a:t>で</a:t>
            </a:r>
          </a:p>
        </p:txBody>
      </p:sp>
      <p:graphicFrame>
        <p:nvGraphicFramePr>
          <p:cNvPr id="9" name="表 8"/>
          <p:cNvGraphicFramePr>
            <a:graphicFrameLocks noGrp="1"/>
          </p:cNvGraphicFramePr>
          <p:nvPr/>
        </p:nvGraphicFramePr>
        <p:xfrm>
          <a:off x="4957954" y="1926376"/>
          <a:ext cx="4864282" cy="4085970"/>
        </p:xfrm>
        <a:graphic>
          <a:graphicData uri="http://schemas.openxmlformats.org/drawingml/2006/table">
            <a:tbl>
              <a:tblPr firstRow="1" bandRow="1"/>
              <a:tblGrid>
                <a:gridCol w="1036430">
                  <a:extLst>
                    <a:ext uri="{9D8B030D-6E8A-4147-A177-3AD203B41FA5}">
                      <a16:colId xmlns:a16="http://schemas.microsoft.com/office/drawing/2014/main" val="20000"/>
                    </a:ext>
                  </a:extLst>
                </a:gridCol>
                <a:gridCol w="3020899">
                  <a:extLst>
                    <a:ext uri="{9D8B030D-6E8A-4147-A177-3AD203B41FA5}">
                      <a16:colId xmlns:a16="http://schemas.microsoft.com/office/drawing/2014/main" val="20001"/>
                    </a:ext>
                  </a:extLst>
                </a:gridCol>
                <a:gridCol w="806953">
                  <a:extLst>
                    <a:ext uri="{9D8B030D-6E8A-4147-A177-3AD203B41FA5}">
                      <a16:colId xmlns:a16="http://schemas.microsoft.com/office/drawing/2014/main" val="20002"/>
                    </a:ext>
                  </a:extLst>
                </a:gridCol>
              </a:tblGrid>
              <a:tr h="284538">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300" dirty="0"/>
                        <a:t>日時</a:t>
                      </a:r>
                    </a:p>
                  </a:txBody>
                  <a:tcPr marL="74295" marR="74295" marT="37148" marB="37148">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300" dirty="0"/>
                        <a:t>実施内容</a:t>
                      </a:r>
                    </a:p>
                  </a:txBody>
                  <a:tcPr marL="74295" marR="74295" marT="37148" marB="3714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300" dirty="0"/>
                        <a:t>参加</a:t>
                      </a:r>
                      <a:endParaRPr kumimoji="1" lang="en-US" altLang="ja-JP" sz="1300" dirty="0"/>
                    </a:p>
                  </a:txBody>
                  <a:tcPr marL="74295" marR="74295" marT="37148" marB="37148">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extLst>
                  <a:ext uri="{0D108BD9-81ED-4DB2-BD59-A6C34878D82A}">
                    <a16:rowId xmlns:a16="http://schemas.microsoft.com/office/drawing/2014/main" val="10000"/>
                  </a:ext>
                </a:extLst>
              </a:tr>
              <a:tr h="470535">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300" dirty="0"/>
                        <a:t>第</a:t>
                      </a:r>
                      <a:r>
                        <a:rPr kumimoji="1" lang="en-US" altLang="ja-JP" sz="1300" dirty="0"/>
                        <a:t>1</a:t>
                      </a:r>
                      <a:r>
                        <a:rPr kumimoji="1" lang="ja-JP" altLang="en-US" sz="1300" dirty="0"/>
                        <a:t>回　</a:t>
                      </a:r>
                      <a:r>
                        <a:rPr kumimoji="1" lang="en-US" altLang="ja-JP" sz="1000" dirty="0"/>
                        <a:t>2019/3/13</a:t>
                      </a:r>
                      <a:endParaRPr kumimoji="1" lang="en-US" altLang="ja-JP" sz="1300" dirty="0"/>
                    </a:p>
                  </a:txBody>
                  <a:tcPr marL="74295" marR="74295" marT="37148" marB="37148">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300" dirty="0"/>
                        <a:t>CFP</a:t>
                      </a:r>
                      <a:r>
                        <a:rPr kumimoji="1" lang="ja-JP" altLang="en-US" sz="1300" dirty="0"/>
                        <a:t>確認と今後の活動方針についての議論</a:t>
                      </a:r>
                      <a:endParaRPr kumimoji="1" lang="en-US" altLang="ja-JP" sz="1300" dirty="0"/>
                    </a:p>
                  </a:txBody>
                  <a:tcPr marL="74295" marR="74295" marT="37148" marB="3714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300" dirty="0"/>
                        <a:t>7</a:t>
                      </a:r>
                      <a:r>
                        <a:rPr kumimoji="1" lang="ja-JP" altLang="en-US" sz="1300" dirty="0"/>
                        <a:t>社</a:t>
                      </a:r>
                      <a:br>
                        <a:rPr kumimoji="1" lang="en-US" altLang="ja-JP" sz="1300" dirty="0"/>
                      </a:br>
                      <a:r>
                        <a:rPr kumimoji="1" lang="en-US" altLang="ja-JP" sz="1300" dirty="0"/>
                        <a:t>14</a:t>
                      </a:r>
                      <a:r>
                        <a:rPr kumimoji="1" lang="ja-JP" altLang="en-US" sz="1300" dirty="0"/>
                        <a:t>名</a:t>
                      </a:r>
                      <a:endParaRPr kumimoji="1" lang="en-US" altLang="ja-JP" sz="1300" dirty="0"/>
                    </a:p>
                  </a:txBody>
                  <a:tcPr marL="74295" marR="74295" marT="37148" marB="37148">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1"/>
                  </a:ext>
                </a:extLst>
              </a:tr>
              <a:tr h="668655">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300" baseline="0" dirty="0"/>
                        <a:t>第</a:t>
                      </a:r>
                      <a:r>
                        <a:rPr kumimoji="1" lang="en-US" altLang="ja-JP" sz="1300" baseline="0" dirty="0"/>
                        <a:t>2</a:t>
                      </a:r>
                      <a:r>
                        <a:rPr kumimoji="1" lang="ja-JP" altLang="en-US" sz="1300" baseline="0" dirty="0"/>
                        <a:t>回 </a:t>
                      </a:r>
                      <a:r>
                        <a:rPr kumimoji="1" lang="en-US" altLang="ja-JP" sz="1300" baseline="0" dirty="0"/>
                        <a:t> </a:t>
                      </a:r>
                      <a:r>
                        <a:rPr kumimoji="1" lang="en-US" altLang="ja-JP" sz="1000" baseline="0" dirty="0"/>
                        <a:t>2019/4/25</a:t>
                      </a:r>
                    </a:p>
                  </a:txBody>
                  <a:tcPr marL="74295" marR="74295" marT="37148" marB="37148">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300" baseline="0" dirty="0"/>
                        <a:t>SPDX  Tools</a:t>
                      </a:r>
                      <a:r>
                        <a:rPr kumimoji="1" lang="ja-JP" altLang="en-US" sz="1300" baseline="0" dirty="0"/>
                        <a:t>の紹介</a:t>
                      </a:r>
                      <a:endParaRPr kumimoji="1" lang="en-US" altLang="ja-JP" sz="1300" baseline="0" dirty="0"/>
                    </a:p>
                    <a:p>
                      <a:pPr marL="176213" indent="-176213" algn="l">
                        <a:buFont typeface="Arial" panose="020B0604020202020204" pitchFamily="34" charset="0"/>
                        <a:buChar char="•"/>
                      </a:pPr>
                      <a:r>
                        <a:rPr kumimoji="1" lang="ja-JP" altLang="en-US" sz="1300" baseline="0" dirty="0"/>
                        <a:t>コンプライアンス管理ツール</a:t>
                      </a:r>
                      <a:r>
                        <a:rPr kumimoji="1" lang="en-US" altLang="ja-JP" sz="1300" baseline="0" dirty="0"/>
                        <a:t>SW360</a:t>
                      </a:r>
                    </a:p>
                    <a:p>
                      <a:pPr marL="176213" indent="-176213" algn="l">
                        <a:buFont typeface="Arial" panose="020B0604020202020204" pitchFamily="34" charset="0"/>
                        <a:buChar char="•"/>
                      </a:pPr>
                      <a:r>
                        <a:rPr kumimoji="1" lang="en-US" altLang="ja-JP" sz="1300" baseline="0" dirty="0"/>
                        <a:t>OpenChain Tooling WG</a:t>
                      </a:r>
                      <a:r>
                        <a:rPr kumimoji="1" lang="ja-JP" altLang="en-US" sz="1300" baseline="0" dirty="0"/>
                        <a:t>活動状況紹介</a:t>
                      </a:r>
                      <a:endParaRPr kumimoji="1" lang="en-US" altLang="ja-JP" sz="1300" baseline="0" dirty="0"/>
                    </a:p>
                  </a:txBody>
                  <a:tcPr marL="74295" marR="74295" marT="37148" marB="3714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300" dirty="0"/>
                        <a:t>16</a:t>
                      </a:r>
                      <a:r>
                        <a:rPr kumimoji="1" lang="ja-JP" altLang="en-US" sz="1300" dirty="0"/>
                        <a:t>社</a:t>
                      </a:r>
                      <a:br>
                        <a:rPr kumimoji="1" lang="en-US" altLang="ja-JP" sz="1300" dirty="0"/>
                      </a:br>
                      <a:r>
                        <a:rPr kumimoji="1" lang="en-US" altLang="ja-JP" sz="1300" dirty="0"/>
                        <a:t>28</a:t>
                      </a:r>
                      <a:r>
                        <a:rPr kumimoji="1" lang="ja-JP" altLang="en-US" sz="1300" dirty="0"/>
                        <a:t>名</a:t>
                      </a:r>
                    </a:p>
                  </a:txBody>
                  <a:tcPr marL="74295" marR="74295" marT="37148" marB="37148">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extLst>
                  <a:ext uri="{0D108BD9-81ED-4DB2-BD59-A6C34878D82A}">
                    <a16:rowId xmlns:a16="http://schemas.microsoft.com/office/drawing/2014/main" val="10002"/>
                  </a:ext>
                </a:extLst>
              </a:tr>
              <a:tr h="1064895">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300" baseline="0" dirty="0"/>
                        <a:t>第</a:t>
                      </a:r>
                      <a:r>
                        <a:rPr kumimoji="1" lang="en-US" altLang="ja-JP" sz="1300" baseline="0" dirty="0"/>
                        <a:t>3</a:t>
                      </a:r>
                      <a:r>
                        <a:rPr kumimoji="1" lang="ja-JP" altLang="en-US" sz="1300" baseline="0" dirty="0"/>
                        <a:t>回  </a:t>
                      </a:r>
                      <a:r>
                        <a:rPr kumimoji="1" lang="en-US" altLang="ja-JP" sz="1000" baseline="0" dirty="0"/>
                        <a:t>2019/6/20</a:t>
                      </a:r>
                    </a:p>
                  </a:txBody>
                  <a:tcPr marL="74295" marR="74295" marT="37148" marB="37148">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300" baseline="0" dirty="0"/>
                        <a:t>OpenChain</a:t>
                      </a:r>
                      <a:r>
                        <a:rPr kumimoji="1" lang="ja-JP" altLang="en-US" sz="1300" baseline="0" dirty="0"/>
                        <a:t>仕様を考慮した</a:t>
                      </a:r>
                      <a:r>
                        <a:rPr kumimoji="1" lang="en-US" altLang="ja-JP" sz="1300" baseline="0" dirty="0"/>
                        <a:t>SW360</a:t>
                      </a:r>
                      <a:r>
                        <a:rPr kumimoji="1" lang="ja-JP" altLang="en-US" sz="1300" baseline="0" dirty="0"/>
                        <a:t>の運用</a:t>
                      </a:r>
                      <a:endParaRPr kumimoji="1" lang="en-US" altLang="ja-JP" sz="1300" baseline="0" dirty="0"/>
                    </a:p>
                    <a:p>
                      <a:pPr marL="176213" indent="-176213" algn="l">
                        <a:buFont typeface="Arial" panose="020B0604020202020204" pitchFamily="34" charset="0"/>
                        <a:buChar char="•"/>
                      </a:pPr>
                      <a:r>
                        <a:rPr kumimoji="1" lang="en-US" altLang="ja-JP" sz="1300" baseline="0" dirty="0"/>
                        <a:t>Brief Introduction into </a:t>
                      </a:r>
                      <a:r>
                        <a:rPr kumimoji="1" lang="en-US" altLang="ja-JP" sz="1300" baseline="0" dirty="0" err="1"/>
                        <a:t>ClearlyDefined</a:t>
                      </a:r>
                      <a:endParaRPr kumimoji="1" lang="en-US" altLang="ja-JP" sz="1300" baseline="0" dirty="0"/>
                    </a:p>
                    <a:p>
                      <a:pPr marL="176213" indent="-176213" algn="l">
                        <a:buFont typeface="Arial" panose="020B0604020202020204" pitchFamily="34" charset="0"/>
                        <a:buChar char="•"/>
                      </a:pPr>
                      <a:r>
                        <a:rPr kumimoji="1" lang="en-US" altLang="ja-JP" sz="1300" baseline="0" dirty="0" err="1"/>
                        <a:t>FOSSology</a:t>
                      </a:r>
                      <a:r>
                        <a:rPr kumimoji="1" lang="ja-JP" altLang="en-US" sz="1300" baseline="0" dirty="0"/>
                        <a:t>の</a:t>
                      </a:r>
                      <a:r>
                        <a:rPr kumimoji="1" lang="en-US" altLang="ja-JP" sz="1300" baseline="0" dirty="0"/>
                        <a:t>CLI / REST API</a:t>
                      </a:r>
                      <a:r>
                        <a:rPr kumimoji="1" lang="ja-JP" altLang="en-US" sz="1300" baseline="0" dirty="0"/>
                        <a:t>を叩いてみた</a:t>
                      </a:r>
                      <a:endParaRPr kumimoji="1" lang="en-US" altLang="ja-JP" sz="1300" baseline="0" dirty="0"/>
                    </a:p>
                  </a:txBody>
                  <a:tcPr marL="74295" marR="74295" marT="37148" marB="37148">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300" dirty="0"/>
                        <a:t>11</a:t>
                      </a:r>
                      <a:r>
                        <a:rPr kumimoji="1" lang="ja-JP" altLang="en-US" sz="1300" dirty="0"/>
                        <a:t>社</a:t>
                      </a:r>
                      <a:br>
                        <a:rPr kumimoji="1" lang="en-US" altLang="ja-JP" sz="1300" dirty="0"/>
                      </a:br>
                      <a:r>
                        <a:rPr kumimoji="1" lang="en-US" altLang="ja-JP" sz="1300" dirty="0"/>
                        <a:t>19</a:t>
                      </a:r>
                      <a:r>
                        <a:rPr kumimoji="1" lang="ja-JP" altLang="en-US" sz="1300" dirty="0"/>
                        <a:t>名</a:t>
                      </a:r>
                      <a:endParaRPr kumimoji="1" lang="en-US" altLang="ja-JP" sz="1300" dirty="0"/>
                    </a:p>
                  </a:txBody>
                  <a:tcPr marL="74295" marR="74295" marT="37148" marB="37148">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3"/>
                  </a:ext>
                </a:extLst>
              </a:tr>
              <a:tr h="8667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baseline="0" dirty="0">
                          <a:latin typeface="Segoe UI" panose="020B0502040204020203" pitchFamily="34" charset="0"/>
                          <a:cs typeface="Segoe UI" panose="020B0502040204020203" pitchFamily="34" charset="0"/>
                        </a:rPr>
                        <a:t>第</a:t>
                      </a: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4</a:t>
                      </a:r>
                      <a:r>
                        <a:rPr kumimoji="1" lang="ja-JP" altLang="en-US" sz="1300" baseline="0" dirty="0">
                          <a:latin typeface="Segoe UI" panose="020B0502040204020203" pitchFamily="34" charset="0"/>
                          <a:cs typeface="Segoe UI" panose="020B0502040204020203" pitchFamily="34" charset="0"/>
                        </a:rPr>
                        <a:t>回  </a:t>
                      </a:r>
                      <a:r>
                        <a:rPr kumimoji="1" lang="en-US" altLang="ja-JP" sz="1000" baseline="0" dirty="0">
                          <a:latin typeface="Segoe UI" panose="020B0502040204020203" pitchFamily="34" charset="0"/>
                          <a:ea typeface="Segoe UI" panose="020B0502040204020203" pitchFamily="34" charset="0"/>
                          <a:cs typeface="Segoe UI" panose="020B0502040204020203" pitchFamily="34" charset="0"/>
                        </a:rPr>
                        <a:t>2019/8/29</a:t>
                      </a:r>
                    </a:p>
                  </a:txBody>
                  <a:tcPr marL="74295" marR="74295" marT="37148" marB="3714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p>
                      <a:pPr marL="176213" indent="-176213" algn="l">
                        <a:buFont typeface="Arial" panose="020B0604020202020204" pitchFamily="34" charset="0"/>
                        <a:buChar char="•"/>
                      </a:pPr>
                      <a:r>
                        <a:rPr kumimoji="1" lang="ja-JP" altLang="en-US" sz="1300" baseline="0" dirty="0">
                          <a:latin typeface="Segoe UI" panose="020B0502040204020203" pitchFamily="34" charset="0"/>
                          <a:cs typeface="Segoe UI" panose="020B0502040204020203" pitchFamily="34" charset="0"/>
                        </a:rPr>
                        <a:t>ライセンス読み解き情報について</a:t>
                      </a:r>
                    </a:p>
                    <a:p>
                      <a:pPr marL="176213" indent="-176213" algn="l">
                        <a:buFont typeface="Arial" panose="020B0604020202020204" pitchFamily="34" charset="0"/>
                        <a:buChar char="•"/>
                      </a:pPr>
                      <a:r>
                        <a:rPr kumimoji="1" lang="en-US" altLang="ja-JP" sz="1300" baseline="0" dirty="0" err="1">
                          <a:latin typeface="Segoe UI" panose="020B0502040204020203" pitchFamily="34" charset="0"/>
                          <a:ea typeface="Segoe UI" panose="020B0502040204020203" pitchFamily="34" charset="0"/>
                          <a:cs typeface="Segoe UI" panose="020B0502040204020203" pitchFamily="34" charset="0"/>
                        </a:rPr>
                        <a:t>OpenChain</a:t>
                      </a:r>
                      <a:r>
                        <a:rPr kumimoji="1" lang="ja-JP" altLang="en-US" sz="1300" baseline="0" dirty="0">
                          <a:latin typeface="Segoe UI" panose="020B0502040204020203" pitchFamily="34" charset="0"/>
                          <a:cs typeface="Segoe UI" panose="020B0502040204020203" pitchFamily="34" charset="0"/>
                        </a:rPr>
                        <a:t> </a:t>
                      </a: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Global</a:t>
                      </a:r>
                      <a:r>
                        <a:rPr kumimoji="1" lang="ja-JP" altLang="en-US" sz="1300" baseline="0" dirty="0">
                          <a:latin typeface="Segoe UI" panose="020B0502040204020203" pitchFamily="34" charset="0"/>
                          <a:cs typeface="Segoe UI" panose="020B0502040204020203" pitchFamily="34" charset="0"/>
                        </a:rPr>
                        <a:t> </a:t>
                      </a: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Tooling</a:t>
                      </a:r>
                      <a:r>
                        <a:rPr kumimoji="1" lang="ja-JP" altLang="en-US" sz="1300" baseline="0" dirty="0">
                          <a:latin typeface="Segoe UI" panose="020B0502040204020203" pitchFamily="34" charset="0"/>
                          <a:cs typeface="Segoe UI" panose="020B0502040204020203" pitchFamily="34" charset="0"/>
                        </a:rPr>
                        <a:t> </a:t>
                      </a: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WG</a:t>
                      </a:r>
                      <a:r>
                        <a:rPr kumimoji="1" lang="ja-JP" altLang="en-US" sz="1300" baseline="0" dirty="0">
                          <a:latin typeface="Segoe UI" panose="020B0502040204020203" pitchFamily="34" charset="0"/>
                          <a:cs typeface="Segoe UI" panose="020B0502040204020203" pitchFamily="34" charset="0"/>
                        </a:rPr>
                        <a:t>立ち上げ</a:t>
                      </a:r>
                      <a:endParaRPr kumimoji="1" lang="en-US" altLang="ja-JP" sz="1300" baseline="0" dirty="0">
                        <a:latin typeface="Segoe UI" panose="020B0502040204020203" pitchFamily="34" charset="0"/>
                        <a:ea typeface="Segoe UI" panose="020B0502040204020203" pitchFamily="34" charset="0"/>
                        <a:cs typeface="Segoe UI" panose="020B0502040204020203" pitchFamily="34" charset="0"/>
                      </a:endParaRPr>
                    </a:p>
                    <a:p>
                      <a:pPr marL="176213" indent="-176213" algn="l">
                        <a:buFont typeface="Arial" panose="020B0604020202020204" pitchFamily="34" charset="0"/>
                        <a:buChar char="•"/>
                      </a:pP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OSSNA</a:t>
                      </a:r>
                      <a:r>
                        <a:rPr kumimoji="1" lang="ja-JP" altLang="en-US" sz="1300" baseline="0" dirty="0">
                          <a:latin typeface="Segoe UI" panose="020B0502040204020203" pitchFamily="34" charset="0"/>
                          <a:cs typeface="Segoe UI" panose="020B0502040204020203" pitchFamily="34" charset="0"/>
                        </a:rPr>
                        <a:t>参加報告</a:t>
                      </a:r>
                      <a:endParaRPr kumimoji="1" lang="en-US" altLang="ja-JP" sz="1300" baseline="0" dirty="0">
                        <a:latin typeface="Segoe UI" panose="020B0502040204020203" pitchFamily="34" charset="0"/>
                        <a:ea typeface="Segoe UI" panose="020B0502040204020203" pitchFamily="34" charset="0"/>
                        <a:cs typeface="Segoe UI" panose="020B0502040204020203" pitchFamily="34" charset="0"/>
                      </a:endParaRPr>
                    </a:p>
                  </a:txBody>
                  <a:tcPr marL="74295" marR="74295" marT="37148" marB="3714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dirty="0">
                          <a:latin typeface="Segoe UI" panose="020B0502040204020203" pitchFamily="34" charset="0"/>
                          <a:ea typeface="Segoe UI" panose="020B0502040204020203" pitchFamily="34" charset="0"/>
                          <a:cs typeface="Segoe UI" panose="020B0502040204020203" pitchFamily="34" charset="0"/>
                        </a:rPr>
                        <a:t>10</a:t>
                      </a:r>
                      <a:r>
                        <a:rPr kumimoji="1" lang="ja-JP" altLang="en-US" sz="1300" dirty="0">
                          <a:latin typeface="Segoe UI" panose="020B0502040204020203" pitchFamily="34" charset="0"/>
                          <a:cs typeface="Segoe UI" panose="020B0502040204020203" pitchFamily="34" charset="0"/>
                        </a:rPr>
                        <a:t>社</a:t>
                      </a:r>
                      <a:br>
                        <a:rPr kumimoji="1" lang="en-US" altLang="ja-JP" sz="1300" dirty="0">
                          <a:latin typeface="Segoe UI" panose="020B0502040204020203" pitchFamily="34" charset="0"/>
                          <a:ea typeface="Segoe UI" panose="020B0502040204020203" pitchFamily="34" charset="0"/>
                          <a:cs typeface="Segoe UI" panose="020B0502040204020203" pitchFamily="34" charset="0"/>
                        </a:rPr>
                      </a:br>
                      <a:r>
                        <a:rPr kumimoji="1" lang="en-US" altLang="ja-JP" sz="1300" dirty="0">
                          <a:latin typeface="Segoe UI" panose="020B0502040204020203" pitchFamily="34" charset="0"/>
                          <a:ea typeface="Segoe UI" panose="020B0502040204020203" pitchFamily="34" charset="0"/>
                          <a:cs typeface="Segoe UI" panose="020B0502040204020203" pitchFamily="34" charset="0"/>
                        </a:rPr>
                        <a:t>19</a:t>
                      </a:r>
                      <a:r>
                        <a:rPr kumimoji="1" lang="ja-JP" altLang="en-US" sz="1300" dirty="0">
                          <a:latin typeface="Segoe UI" panose="020B0502040204020203" pitchFamily="34" charset="0"/>
                          <a:cs typeface="Segoe UI" panose="020B0502040204020203" pitchFamily="34" charset="0"/>
                        </a:rPr>
                        <a:t>名</a:t>
                      </a:r>
                      <a:endParaRPr kumimoji="1" lang="en-US" altLang="ja-JP" sz="1300" dirty="0">
                        <a:latin typeface="Segoe UI" panose="020B0502040204020203" pitchFamily="34" charset="0"/>
                        <a:ea typeface="Segoe UI" panose="020B0502040204020203" pitchFamily="34" charset="0"/>
                        <a:cs typeface="Segoe UI" panose="020B0502040204020203" pitchFamily="34" charset="0"/>
                      </a:endParaRPr>
                    </a:p>
                  </a:txBody>
                  <a:tcPr marL="74295" marR="74295" marT="37148" marB="3714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308808062"/>
                  </a:ext>
                </a:extLst>
              </a:tr>
              <a:tr h="5324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baseline="0" dirty="0">
                          <a:latin typeface="Segoe UI" panose="020B0502040204020203" pitchFamily="34" charset="0"/>
                          <a:ea typeface="Segoe UI" panose="020B0502040204020203" pitchFamily="34" charset="0"/>
                          <a:cs typeface="Segoe UI" panose="020B0502040204020203" pitchFamily="34" charset="0"/>
                        </a:rPr>
                        <a:t>第</a:t>
                      </a: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5</a:t>
                      </a:r>
                      <a:r>
                        <a:rPr kumimoji="1" lang="ja-JP" altLang="en-US" sz="1300" baseline="0" dirty="0">
                          <a:latin typeface="Segoe UI" panose="020B0502040204020203" pitchFamily="34" charset="0"/>
                          <a:ea typeface="Segoe UI" panose="020B0502040204020203" pitchFamily="34" charset="0"/>
                          <a:cs typeface="Segoe UI" panose="020B0502040204020203" pitchFamily="34" charset="0"/>
                        </a:rPr>
                        <a:t>回</a:t>
                      </a:r>
                      <a:endParaRPr kumimoji="1" lang="en-US" altLang="ja-JP" sz="1300" baseline="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aseline="0" dirty="0">
                          <a:latin typeface="Segoe UI" panose="020B0502040204020203" pitchFamily="34" charset="0"/>
                          <a:ea typeface="Segoe UI" panose="020B0502040204020203" pitchFamily="34" charset="0"/>
                          <a:cs typeface="Segoe UI" panose="020B0502040204020203" pitchFamily="34" charset="0"/>
                        </a:rPr>
                        <a:t>2019/12/19</a:t>
                      </a:r>
                    </a:p>
                  </a:txBody>
                  <a:tcPr marL="74295" marR="74295" marT="37148" marB="3714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p>
                      <a:pPr marL="285750" indent="-285750" algn="l">
                        <a:buFont typeface="Arial" panose="020B0604020202020204" pitchFamily="34" charset="0"/>
                        <a:buChar char="•"/>
                      </a:pP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sw360 Workshop by Michael C. Jaeger</a:t>
                      </a:r>
                      <a:r>
                        <a:rPr kumimoji="1" lang="ja-JP" altLang="en-US" sz="1300" baseline="0" dirty="0">
                          <a:latin typeface="Segoe UI" panose="020B0502040204020203" pitchFamily="34" charset="0"/>
                          <a:ea typeface="Segoe UI" panose="020B0502040204020203" pitchFamily="34" charset="0"/>
                          <a:cs typeface="Segoe UI" panose="020B0502040204020203" pitchFamily="34" charset="0"/>
                        </a:rPr>
                        <a:t> </a:t>
                      </a:r>
                      <a:r>
                        <a:rPr kumimoji="1" lang="en-US" altLang="ja-JP" sz="1300" baseline="0" dirty="0">
                          <a:latin typeface="Segoe UI" panose="020B0502040204020203" pitchFamily="34" charset="0"/>
                          <a:ea typeface="Segoe UI" panose="020B0502040204020203" pitchFamily="34" charset="0"/>
                          <a:cs typeface="Segoe UI" panose="020B0502040204020203" pitchFamily="34" charset="0"/>
                        </a:rPr>
                        <a:t>of Siemens</a:t>
                      </a:r>
                    </a:p>
                  </a:txBody>
                  <a:tcPr marL="74295" marR="74295" marT="37148" marB="3714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dirty="0">
                          <a:latin typeface="Segoe UI" panose="020B0502040204020203" pitchFamily="34" charset="0"/>
                          <a:ea typeface="Segoe UI" panose="020B0502040204020203" pitchFamily="34" charset="0"/>
                          <a:cs typeface="Segoe UI" panose="020B0502040204020203" pitchFamily="34" charset="0"/>
                        </a:rPr>
                        <a:t>19</a:t>
                      </a:r>
                      <a:r>
                        <a:rPr kumimoji="1" lang="ja-JP" altLang="en-US" sz="1300" dirty="0">
                          <a:latin typeface="Segoe UI" panose="020B0502040204020203" pitchFamily="34" charset="0"/>
                          <a:ea typeface="Segoe UI" panose="020B0502040204020203" pitchFamily="34" charset="0"/>
                          <a:cs typeface="Segoe UI" panose="020B0502040204020203" pitchFamily="34" charset="0"/>
                        </a:rPr>
                        <a:t>社</a:t>
                      </a:r>
                      <a:endParaRPr kumimoji="1" lang="en-US" altLang="ja-JP" sz="130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a:latin typeface="Segoe UI" panose="020B0502040204020203" pitchFamily="34" charset="0"/>
                          <a:ea typeface="Segoe UI" panose="020B0502040204020203" pitchFamily="34" charset="0"/>
                          <a:cs typeface="Segoe UI" panose="020B0502040204020203" pitchFamily="34" charset="0"/>
                        </a:rPr>
                        <a:t>36</a:t>
                      </a:r>
                      <a:r>
                        <a:rPr kumimoji="1" lang="ja-JP" altLang="en-US" sz="1300">
                          <a:latin typeface="Segoe UI" panose="020B0502040204020203" pitchFamily="34" charset="0"/>
                          <a:ea typeface="Segoe UI" panose="020B0502040204020203" pitchFamily="34" charset="0"/>
                          <a:cs typeface="Segoe UI" panose="020B0502040204020203" pitchFamily="34" charset="0"/>
                        </a:rPr>
                        <a:t>名</a:t>
                      </a:r>
                      <a:endParaRPr kumimoji="1" lang="en-US" altLang="ja-JP" sz="1300" dirty="0">
                        <a:latin typeface="Segoe UI" panose="020B0502040204020203" pitchFamily="34" charset="0"/>
                        <a:ea typeface="Segoe UI" panose="020B0502040204020203" pitchFamily="34" charset="0"/>
                        <a:cs typeface="Segoe UI" panose="020B0502040204020203" pitchFamily="34" charset="0"/>
                      </a:endParaRPr>
                    </a:p>
                  </a:txBody>
                  <a:tcPr marL="74295" marR="74295" marT="37148" marB="3714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84735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txBox="1">
            <a:spLocks/>
          </p:cNvSpPr>
          <p:nvPr/>
        </p:nvSpPr>
        <p:spPr>
          <a:xfrm>
            <a:off x="174982" y="642938"/>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JPWG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Promotion WG</a:t>
            </a:r>
          </a:p>
        </p:txBody>
      </p:sp>
      <p:pic>
        <p:nvPicPr>
          <p:cNvPr id="5" name="Picture 2" descr="OpenCha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6937" y="831471"/>
            <a:ext cx="1764506" cy="185274"/>
          </a:xfrm>
          <a:prstGeom prst="rect">
            <a:avLst/>
          </a:prstGeom>
          <a:noFill/>
          <a:extLst>
            <a:ext uri="{909E8E84-426E-40DD-AFC4-6F175D3DCCD1}">
              <a14:hiddenFill xmlns:a14="http://schemas.microsoft.com/office/drawing/2010/main">
                <a:solidFill>
                  <a:srgbClr val="FFFFFF"/>
                </a:solidFill>
              </a14:hiddenFill>
            </a:ext>
          </a:extLst>
        </p:spPr>
      </p:pic>
      <p:sp>
        <p:nvSpPr>
          <p:cNvPr id="19" name="タイトル 93"/>
          <p:cNvSpPr txBox="1">
            <a:spLocks/>
          </p:cNvSpPr>
          <p:nvPr/>
        </p:nvSpPr>
        <p:spPr>
          <a:xfrm>
            <a:off x="566844" y="1789949"/>
            <a:ext cx="8882959" cy="495298"/>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75" dirty="0">
                <a:latin typeface="HG丸ｺﾞｼｯｸM-PRO" panose="020F0600000000000000" pitchFamily="50" charset="-128"/>
                <a:ea typeface="HG丸ｺﾞｼｯｸM-PRO" panose="020F0600000000000000" pitchFamily="50" charset="-128"/>
              </a:rPr>
              <a:t>そもそも</a:t>
            </a:r>
            <a:r>
              <a:rPr lang="en-US" altLang="ja-JP" sz="2275" dirty="0">
                <a:latin typeface="HG丸ｺﾞｼｯｸM-PRO" panose="020F0600000000000000" pitchFamily="50" charset="-128"/>
                <a:ea typeface="HG丸ｺﾞｼｯｸM-PRO" panose="020F0600000000000000" pitchFamily="50" charset="-128"/>
              </a:rPr>
              <a:t>OSS</a:t>
            </a:r>
            <a:r>
              <a:rPr lang="ja-JP" altLang="en-US" sz="2275" dirty="0">
                <a:latin typeface="HG丸ｺﾞｼｯｸM-PRO" panose="020F0600000000000000" pitchFamily="50" charset="-128"/>
                <a:ea typeface="HG丸ｺﾞｼｯｸM-PRO" panose="020F0600000000000000" pitchFamily="50" charset="-128"/>
              </a:rPr>
              <a:t>コンプライアンスの重要性を認識していない人々に</a:t>
            </a:r>
            <a:endParaRPr lang="en-US" altLang="ja-JP" sz="2275" dirty="0">
              <a:latin typeface="HG丸ｺﾞｼｯｸM-PRO" panose="020F0600000000000000" pitchFamily="50" charset="-128"/>
              <a:ea typeface="HG丸ｺﾞｼｯｸM-PRO" panose="020F0600000000000000" pitchFamily="50" charset="-128"/>
            </a:endParaRPr>
          </a:p>
          <a:p>
            <a:r>
              <a:rPr lang="ja-JP" altLang="en-US" sz="2275" dirty="0">
                <a:latin typeface="HG丸ｺﾞｼｯｸM-PRO" panose="020F0600000000000000" pitchFamily="50" charset="-128"/>
                <a:ea typeface="HG丸ｺﾞｼｯｸM-PRO" panose="020F0600000000000000" pitchFamily="50" charset="-128"/>
              </a:rPr>
              <a:t>戦略的なプロモーションを展開（メンバー募集中です！）</a:t>
            </a:r>
            <a:endParaRPr lang="en-US" altLang="ja-JP" sz="2275" dirty="0">
              <a:latin typeface="HG丸ｺﾞｼｯｸM-PRO" panose="020F0600000000000000" pitchFamily="50" charset="-128"/>
              <a:ea typeface="HG丸ｺﾞｼｯｸM-PRO" panose="020F0600000000000000" pitchFamily="50" charset="-128"/>
            </a:endParaRPr>
          </a:p>
        </p:txBody>
      </p:sp>
      <p:sp>
        <p:nvSpPr>
          <p:cNvPr id="22" name="正方形/長方形 21"/>
          <p:cNvSpPr/>
          <p:nvPr/>
        </p:nvSpPr>
        <p:spPr>
          <a:xfrm>
            <a:off x="2428120" y="2805157"/>
            <a:ext cx="1184940"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レベル別</a:t>
            </a:r>
            <a:endParaRPr lang="ja-JP" altLang="en-US" sz="1950" dirty="0"/>
          </a:p>
        </p:txBody>
      </p:sp>
      <p:sp>
        <p:nvSpPr>
          <p:cNvPr id="24" name="角丸四角形 23"/>
          <p:cNvSpPr/>
          <p:nvPr/>
        </p:nvSpPr>
        <p:spPr>
          <a:xfrm>
            <a:off x="5848694" y="3228174"/>
            <a:ext cx="1814378" cy="63503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経営層</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25" name="角丸四角形 24"/>
          <p:cNvSpPr/>
          <p:nvPr/>
        </p:nvSpPr>
        <p:spPr>
          <a:xfrm>
            <a:off x="7805149" y="3203591"/>
            <a:ext cx="1814378" cy="635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エンジニア</a:t>
            </a:r>
          </a:p>
        </p:txBody>
      </p:sp>
      <p:sp>
        <p:nvSpPr>
          <p:cNvPr id="27" name="角丸四角形 26"/>
          <p:cNvSpPr/>
          <p:nvPr/>
        </p:nvSpPr>
        <p:spPr>
          <a:xfrm>
            <a:off x="7802800" y="4116939"/>
            <a:ext cx="1814378" cy="6350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政府</a:t>
            </a:r>
          </a:p>
        </p:txBody>
      </p:sp>
      <p:sp>
        <p:nvSpPr>
          <p:cNvPr id="31" name="角丸四角形 30"/>
          <p:cNvSpPr/>
          <p:nvPr/>
        </p:nvSpPr>
        <p:spPr>
          <a:xfrm>
            <a:off x="5848693" y="4116939"/>
            <a:ext cx="1814378" cy="63503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知財</a:t>
            </a:r>
            <a:r>
              <a:rPr kumimoji="1" lang="en-US" altLang="ja-JP" sz="1950" dirty="0">
                <a:latin typeface="HG丸ｺﾞｼｯｸM-PRO" panose="020F0600000000000000" pitchFamily="50" charset="-128"/>
                <a:ea typeface="HG丸ｺﾞｼｯｸM-PRO" panose="020F0600000000000000" pitchFamily="50" charset="-128"/>
              </a:rPr>
              <a:t>/</a:t>
            </a:r>
            <a:r>
              <a:rPr kumimoji="1" lang="ja-JP" altLang="en-US" sz="1950" dirty="0">
                <a:latin typeface="HG丸ｺﾞｼｯｸM-PRO" panose="020F0600000000000000" pitchFamily="50" charset="-128"/>
                <a:ea typeface="HG丸ｺﾞｼｯｸM-PRO" panose="020F0600000000000000" pitchFamily="50" charset="-128"/>
              </a:rPr>
              <a:t>法務</a:t>
            </a:r>
          </a:p>
        </p:txBody>
      </p:sp>
      <p:sp>
        <p:nvSpPr>
          <p:cNvPr id="32" name="角丸四角形 31"/>
          <p:cNvSpPr/>
          <p:nvPr/>
        </p:nvSpPr>
        <p:spPr>
          <a:xfrm>
            <a:off x="7802800" y="5029884"/>
            <a:ext cx="1814378" cy="63503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学術界</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33" name="角丸四角形 32"/>
          <p:cNvSpPr/>
          <p:nvPr/>
        </p:nvSpPr>
        <p:spPr>
          <a:xfrm>
            <a:off x="5848693" y="5029884"/>
            <a:ext cx="1814378" cy="63503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メディア</a:t>
            </a:r>
          </a:p>
        </p:txBody>
      </p:sp>
      <p:sp>
        <p:nvSpPr>
          <p:cNvPr id="34" name="正方形/長方形 33"/>
          <p:cNvSpPr/>
          <p:nvPr/>
        </p:nvSpPr>
        <p:spPr>
          <a:xfrm>
            <a:off x="7276880" y="2853071"/>
            <a:ext cx="934871"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対象別</a:t>
            </a:r>
            <a:endParaRPr lang="ja-JP" altLang="en-US" sz="1950" dirty="0"/>
          </a:p>
        </p:txBody>
      </p:sp>
      <p:sp>
        <p:nvSpPr>
          <p:cNvPr id="35" name="正方形/長方形 34"/>
          <p:cNvSpPr/>
          <p:nvPr/>
        </p:nvSpPr>
        <p:spPr>
          <a:xfrm>
            <a:off x="323140" y="3149429"/>
            <a:ext cx="1221725" cy="22745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38"/>
          </a:p>
        </p:txBody>
      </p:sp>
      <p:pic>
        <p:nvPicPr>
          <p:cNvPr id="4" name="図 3"/>
          <p:cNvPicPr>
            <a:picLocks noChangeAspect="1"/>
          </p:cNvPicPr>
          <p:nvPr/>
        </p:nvPicPr>
        <p:blipFill>
          <a:blip r:embed="rId3"/>
          <a:stretch>
            <a:fillRect/>
          </a:stretch>
        </p:blipFill>
        <p:spPr>
          <a:xfrm>
            <a:off x="341407" y="3189499"/>
            <a:ext cx="5131752" cy="2194369"/>
          </a:xfrm>
          <a:prstGeom prst="rect">
            <a:avLst/>
          </a:prstGeom>
        </p:spPr>
      </p:pic>
      <p:sp>
        <p:nvSpPr>
          <p:cNvPr id="8" name="TextBox 7">
            <a:extLst>
              <a:ext uri="{FF2B5EF4-FFF2-40B4-BE49-F238E27FC236}">
                <a16:creationId xmlns:a16="http://schemas.microsoft.com/office/drawing/2014/main" id="{23F1A06B-7633-41F9-B0F2-D7FE94E62922}"/>
              </a:ext>
            </a:extLst>
          </p:cNvPr>
          <p:cNvSpPr txBox="1"/>
          <p:nvPr/>
        </p:nvSpPr>
        <p:spPr>
          <a:xfrm>
            <a:off x="313495" y="5847957"/>
            <a:ext cx="6867586" cy="707886"/>
          </a:xfrm>
          <a:prstGeom prst="rect">
            <a:avLst/>
          </a:prstGeom>
          <a:noFill/>
        </p:spPr>
        <p:txBody>
          <a:bodyPr wrap="none" rtlCol="0">
            <a:spAutoFit/>
          </a:bodyPr>
          <a:lstStyle/>
          <a:p>
            <a:r>
              <a:rPr lang="en-US" altLang="ja-JP" sz="2000" b="1" dirty="0" err="1"/>
              <a:t>OpenChain</a:t>
            </a:r>
            <a:r>
              <a:rPr lang="en-US" altLang="ja-JP" sz="2000" b="1" dirty="0"/>
              <a:t> Japan WG Advent Calendar 2019</a:t>
            </a:r>
            <a:endParaRPr lang="en-US" altLang="ja-JP" sz="2000" dirty="0">
              <a:hlinkClick r:id="rId4"/>
            </a:endParaRPr>
          </a:p>
          <a:p>
            <a:r>
              <a:rPr lang="en-US" altLang="ja-JP" sz="2000" dirty="0">
                <a:hlinkClick r:id="rId4"/>
              </a:rPr>
              <a:t>https://qiita.com/advent-calendar/2019/openchainjapanswg</a:t>
            </a:r>
            <a:endParaRPr kumimoji="1" lang="ja-JP" altLang="en-US" sz="2000" dirty="0"/>
          </a:p>
        </p:txBody>
      </p:sp>
      <p:sp>
        <p:nvSpPr>
          <p:cNvPr id="12" name="Slide Number Placeholder 11">
            <a:extLst>
              <a:ext uri="{FF2B5EF4-FFF2-40B4-BE49-F238E27FC236}">
                <a16:creationId xmlns:a16="http://schemas.microsoft.com/office/drawing/2014/main" id="{8DC6B5E7-D137-455E-8AC3-23195859FF32}"/>
              </a:ext>
            </a:extLst>
          </p:cNvPr>
          <p:cNvSpPr>
            <a:spLocks noGrp="1"/>
          </p:cNvSpPr>
          <p:nvPr>
            <p:ph type="sldNum" sz="quarter" idx="12"/>
          </p:nvPr>
        </p:nvSpPr>
        <p:spPr/>
        <p:txBody>
          <a:bodyPr/>
          <a:lstStyle/>
          <a:p>
            <a:fld id="{545D4337-59E0-48FC-86FC-ADAEAB0EE879}" type="slidenum">
              <a:rPr kumimoji="1" lang="ja-JP" altLang="en-US" smtClean="0"/>
              <a:t>31</a:t>
            </a:fld>
            <a:endParaRPr kumimoji="1" lang="ja-JP" altLang="en-US"/>
          </a:p>
        </p:txBody>
      </p:sp>
    </p:spTree>
    <p:extLst>
      <p:ext uri="{BB962C8B-B14F-4D97-AF65-F5344CB8AC3E}">
        <p14:creationId xmlns:p14="http://schemas.microsoft.com/office/powerpoint/2010/main" val="3302102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r>
              <a:rPr lang="ja-JP" altLang="en-US" sz="5400" b="0" i="0" u="none" strike="noStrike" cap="none" dirty="0">
                <a:solidFill>
                  <a:srgbClr val="D2533C"/>
                </a:solidFill>
                <a:latin typeface="+mj-ea"/>
                <a:ea typeface="+mj-ea"/>
                <a:cs typeface="Roboto"/>
                <a:sym typeface="Roboto"/>
              </a:rPr>
              <a:t>プロジェクトの紹介</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85274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Tree>
    <p:extLst>
      <p:ext uri="{BB962C8B-B14F-4D97-AF65-F5344CB8AC3E}">
        <p14:creationId xmlns:p14="http://schemas.microsoft.com/office/powerpoint/2010/main" val="2479043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
        <p:nvSpPr>
          <p:cNvPr id="10" name="円/楕円 2">
            <a:extLst>
              <a:ext uri="{FF2B5EF4-FFF2-40B4-BE49-F238E27FC236}">
                <a16:creationId xmlns:a16="http://schemas.microsoft.com/office/drawing/2014/main" id="{B6A21B99-8E28-4926-9C55-9EC098C34F16}"/>
              </a:ext>
            </a:extLst>
          </p:cNvPr>
          <p:cNvSpPr/>
          <p:nvPr/>
        </p:nvSpPr>
        <p:spPr>
          <a:xfrm>
            <a:off x="6249144" y="4509120"/>
            <a:ext cx="648072" cy="36004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D4E36234-51CF-4182-A729-AD175C5E042F}"/>
              </a:ext>
            </a:extLst>
          </p:cNvPr>
          <p:cNvCxnSpPr>
            <a:cxnSpLocks/>
          </p:cNvCxnSpPr>
          <p:nvPr/>
        </p:nvCxnSpPr>
        <p:spPr>
          <a:xfrm>
            <a:off x="4413829" y="2209589"/>
            <a:ext cx="1949885" cy="2299531"/>
          </a:xfrm>
          <a:prstGeom prst="line">
            <a:avLst/>
          </a:prstGeom>
          <a:ln w="57150">
            <a:solidFill>
              <a:srgbClr val="7030A0">
                <a:alpha val="5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643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ja-JP" altLang="en-US" dirty="0">
                <a:solidFill>
                  <a:srgbClr val="D2533C"/>
                </a:solidFill>
                <a:latin typeface="+mj-ea"/>
                <a:ea typeface="+mj-ea"/>
              </a:rPr>
              <a:t> </a:t>
            </a:r>
            <a:r>
              <a:rPr lang="en-US" altLang="ja-JP" dirty="0">
                <a:solidFill>
                  <a:srgbClr val="D2533C"/>
                </a:solidFill>
                <a:latin typeface="+mj-ea"/>
                <a:ea typeface="+mj-ea"/>
              </a:rPr>
              <a:t>Project</a:t>
            </a:r>
            <a:r>
              <a:rPr lang="ja-JP" altLang="en-US" sz="4000" b="0" i="0" u="none" strike="noStrike" cap="none" dirty="0">
                <a:solidFill>
                  <a:srgbClr val="D2533C"/>
                </a:solidFill>
                <a:latin typeface="+mj-ea"/>
                <a:ea typeface="+mj-ea"/>
                <a:cs typeface="Roboto"/>
                <a:sym typeface="Roboto"/>
              </a:rPr>
              <a:t>の目的</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16496" y="1484784"/>
            <a:ext cx="8915399" cy="1748977"/>
          </a:xfrm>
          <a:prstGeom prst="rect">
            <a:avLst/>
          </a:prstGeom>
          <a:noFill/>
          <a:ln>
            <a:noFill/>
          </a:ln>
        </p:spPr>
        <p:txBody>
          <a:bodyPr lIns="91425" tIns="45700" rIns="91425" bIns="45700" anchor="t" anchorCtr="0">
            <a:noAutofit/>
          </a:bodyPr>
          <a:lstStyle/>
          <a:p>
            <a:pPr marL="0" lvl="0" indent="0">
              <a:buNone/>
            </a:pPr>
            <a:r>
              <a:rPr lang="en-US" altLang="ja-JP" dirty="0">
                <a:latin typeface="+mn-ea"/>
                <a:ea typeface="+mn-ea"/>
              </a:rPr>
              <a:t>OSS</a:t>
            </a:r>
            <a:r>
              <a:rPr lang="ja-JP" altLang="en-US" dirty="0">
                <a:latin typeface="+mn-ea"/>
                <a:ea typeface="+mn-ea"/>
              </a:rPr>
              <a:t>サプライチェーン全体にわたる信頼を築くため、</a:t>
            </a:r>
            <a:endParaRPr lang="en-US" altLang="ja-JP" dirty="0">
              <a:latin typeface="+mn-ea"/>
              <a:ea typeface="+mn-ea"/>
            </a:endParaRPr>
          </a:p>
          <a:p>
            <a:pPr marL="0" lvl="0" indent="0">
              <a:buNone/>
            </a:pPr>
            <a:r>
              <a:rPr lang="ja-JP" altLang="en-US" dirty="0">
                <a:latin typeface="+mn-ea"/>
                <a:ea typeface="+mn-ea"/>
              </a:rPr>
              <a:t>サプライチェーンの参加者が各組織内に確立すべき</a:t>
            </a:r>
            <a:endParaRPr lang="en-US" altLang="ja-JP" dirty="0">
              <a:latin typeface="+mn-ea"/>
              <a:ea typeface="+mn-ea"/>
            </a:endParaRPr>
          </a:p>
          <a:p>
            <a:pPr marL="0" lvl="0" indent="0">
              <a:buNone/>
            </a:pPr>
            <a:r>
              <a:rPr lang="ja-JP" altLang="en-US" dirty="0">
                <a:latin typeface="+mn-ea"/>
                <a:ea typeface="+mn-ea"/>
              </a:rPr>
              <a:t>コンプライアンスプログラムの要件を</a:t>
            </a:r>
            <a:r>
              <a:rPr lang="en-US" altLang="ja-JP" dirty="0" err="1">
                <a:latin typeface="+mn-ea"/>
                <a:ea typeface="+mn-ea"/>
              </a:rPr>
              <a:t>OpenChain</a:t>
            </a:r>
            <a:r>
              <a:rPr lang="ja-JP" altLang="en-US" dirty="0">
                <a:latin typeface="+mn-ea"/>
                <a:ea typeface="+mn-ea"/>
              </a:rPr>
              <a:t>仕様として定義し、</a:t>
            </a:r>
            <a:endParaRPr lang="en-US" altLang="ja-JP" dirty="0">
              <a:latin typeface="+mn-ea"/>
              <a:ea typeface="+mn-ea"/>
            </a:endParaRPr>
          </a:p>
          <a:p>
            <a:pPr marL="0" lvl="0" indent="0">
              <a:buNone/>
            </a:pPr>
            <a:r>
              <a:rPr lang="ja-JP" altLang="en-US" dirty="0">
                <a:latin typeface="+mn-ea"/>
                <a:ea typeface="+mn-ea"/>
              </a:rPr>
              <a:t>その普及を推進する。</a:t>
            </a:r>
            <a:endParaRPr sz="2400" b="0" i="0" u="none" strike="noStrike" cap="none" dirty="0">
              <a:solidFill>
                <a:schemeClr val="dk1"/>
              </a:solidFill>
              <a:latin typeface="+mj-ea"/>
              <a:ea typeface="+mj-ea"/>
              <a:cs typeface="Roboto"/>
              <a:sym typeface="Roboto"/>
            </a:endParaRPr>
          </a:p>
        </p:txBody>
      </p:sp>
      <p:grpSp>
        <p:nvGrpSpPr>
          <p:cNvPr id="2" name="グループ化 1"/>
          <p:cNvGrpSpPr/>
          <p:nvPr/>
        </p:nvGrpSpPr>
        <p:grpSpPr>
          <a:xfrm>
            <a:off x="56456" y="3717032"/>
            <a:ext cx="5946429" cy="2681529"/>
            <a:chOff x="2570808" y="3089634"/>
            <a:chExt cx="5946429" cy="2681529"/>
          </a:xfrm>
        </p:grpSpPr>
        <p:grpSp>
          <p:nvGrpSpPr>
            <p:cNvPr id="5" name="グループ化 4"/>
            <p:cNvGrpSpPr/>
            <p:nvPr/>
          </p:nvGrpSpPr>
          <p:grpSpPr>
            <a:xfrm>
              <a:off x="2570808" y="3089634"/>
              <a:ext cx="5946429" cy="2681529"/>
              <a:chOff x="2618433" y="1351802"/>
              <a:chExt cx="5946429" cy="2681529"/>
            </a:xfrm>
          </p:grpSpPr>
          <p:sp>
            <p:nvSpPr>
              <p:cNvPr id="10" name="円/楕円 9"/>
              <p:cNvSpPr/>
              <p:nvPr/>
            </p:nvSpPr>
            <p:spPr>
              <a:xfrm>
                <a:off x="3286722" y="2213613"/>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チップ</a:t>
                </a:r>
              </a:p>
              <a:p>
                <a:pPr algn="ctr">
                  <a:lnSpc>
                    <a:spcPts val="1500"/>
                  </a:lnSpc>
                  <a:spcAft>
                    <a:spcPts val="0"/>
                  </a:spcAft>
                </a:pPr>
                <a:r>
                  <a:rPr lang="ja-JP" altLang="en-US" sz="1100" kern="100" dirty="0">
                    <a:solidFill>
                      <a:srgbClr val="000000"/>
                    </a:solidFill>
                    <a:effectLst/>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1" name="円/楕円 10"/>
              <p:cNvSpPr/>
              <p:nvPr/>
            </p:nvSpPr>
            <p:spPr>
              <a:xfrm>
                <a:off x="5329835" y="2204088"/>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en-US" altLang="ja-JP" sz="1100" kern="100" dirty="0">
                    <a:solidFill>
                      <a:srgbClr val="000000"/>
                    </a:solidFill>
                    <a:latin typeface="メイリオ" pitchFamily="50" charset="-128"/>
                    <a:ea typeface="メイリオ" pitchFamily="50" charset="-128"/>
                    <a:cs typeface="メイリオ" pitchFamily="50" charset="-128"/>
                  </a:rPr>
                  <a:t>OEM/ODM</a:t>
                </a: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cxnSp>
            <p:nvCxnSpPr>
              <p:cNvPr id="13" name="直線矢印コネクタ 12"/>
              <p:cNvCxnSpPr/>
              <p:nvPr/>
            </p:nvCxnSpPr>
            <p:spPr>
              <a:xfrm>
                <a:off x="4411466" y="2546987"/>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3492401" y="3702236"/>
                <a:ext cx="4942680" cy="3310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en-US" sz="1800" kern="100" dirty="0">
                    <a:solidFill>
                      <a:srgbClr val="000000"/>
                    </a:solidFill>
                    <a:effectLst/>
                    <a:latin typeface="+mn-ea"/>
                    <a:cs typeface="メイリオ" pitchFamily="50" charset="-128"/>
                  </a:rPr>
                  <a:t>OSS</a:t>
                </a:r>
                <a:r>
                  <a:rPr lang="ja-JP" altLang="en-US" sz="1800" kern="100" dirty="0">
                    <a:solidFill>
                      <a:srgbClr val="000000"/>
                    </a:solidFill>
                    <a:effectLst/>
                    <a:latin typeface="+mn-ea"/>
                    <a:cs typeface="メイリオ" pitchFamily="50" charset="-128"/>
                  </a:rPr>
                  <a:t>サプライチェーン </a:t>
                </a:r>
                <a:r>
                  <a:rPr lang="en-US" altLang="ja-JP" sz="1800" kern="100" dirty="0">
                    <a:solidFill>
                      <a:srgbClr val="000000"/>
                    </a:solidFill>
                    <a:effectLst/>
                    <a:latin typeface="+mn-ea"/>
                    <a:cs typeface="メイリオ" pitchFamily="50" charset="-128"/>
                  </a:rPr>
                  <a:t>(</a:t>
                </a:r>
                <a:r>
                  <a:rPr lang="ja-JP" altLang="en-US" sz="1800" kern="100" dirty="0">
                    <a:solidFill>
                      <a:srgbClr val="000000"/>
                    </a:solidFill>
                    <a:effectLst/>
                    <a:latin typeface="+mn-ea"/>
                    <a:cs typeface="メイリオ" pitchFamily="50" charset="-128"/>
                  </a:rPr>
                  <a:t>組み込み機器の例</a:t>
                </a:r>
                <a:r>
                  <a:rPr lang="en-US" altLang="ja-JP" sz="1800" kern="100" dirty="0">
                    <a:solidFill>
                      <a:srgbClr val="000000"/>
                    </a:solidFill>
                    <a:effectLst/>
                    <a:latin typeface="+mn-ea"/>
                    <a:cs typeface="メイリオ" pitchFamily="50" charset="-128"/>
                  </a:rPr>
                  <a:t>)</a:t>
                </a:r>
                <a:endParaRPr lang="ja-JP" sz="1800" kern="100" dirty="0">
                  <a:effectLst/>
                  <a:latin typeface="+mn-ea"/>
                  <a:cs typeface="メイリオ" pitchFamily="50" charset="-128"/>
                </a:endParaRPr>
              </a:p>
            </p:txBody>
          </p:sp>
          <p:cxnSp>
            <p:nvCxnSpPr>
              <p:cNvPr id="15" name="直線矢印コネクタ 14"/>
              <p:cNvCxnSpPr/>
              <p:nvPr/>
            </p:nvCxnSpPr>
            <p:spPr>
              <a:xfrm>
                <a:off x="6454578" y="2550472"/>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7372947" y="2215516"/>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最終製品</a:t>
                </a:r>
                <a:endParaRPr lang="en-US" altLang="ja-JP" sz="1100" kern="100" dirty="0">
                  <a:solidFill>
                    <a:srgbClr val="000000"/>
                  </a:solidFill>
                  <a:latin typeface="メイリオ" pitchFamily="50" charset="-128"/>
                  <a:ea typeface="メイリオ" pitchFamily="50" charset="-128"/>
                  <a:cs typeface="メイリオ" pitchFamily="50" charset="-128"/>
                </a:endParaRP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7" name="涙形 16"/>
              <p:cNvSpPr/>
              <p:nvPr/>
            </p:nvSpPr>
            <p:spPr bwMode="auto">
              <a:xfrm>
                <a:off x="2618433" y="1781438"/>
                <a:ext cx="443706"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8" name="グループ化 17"/>
              <p:cNvGrpSpPr/>
              <p:nvPr/>
            </p:nvGrpSpPr>
            <p:grpSpPr>
              <a:xfrm>
                <a:off x="4421686" y="1576650"/>
                <a:ext cx="1083469" cy="614363"/>
                <a:chOff x="3162300" y="2881312"/>
                <a:chExt cx="1000125" cy="614363"/>
              </a:xfrm>
            </p:grpSpPr>
            <p:sp>
              <p:nvSpPr>
                <p:cNvPr id="28" name="フローチャート: データ 27"/>
                <p:cNvSpPr/>
                <p:nvPr/>
              </p:nvSpPr>
              <p:spPr bwMode="auto">
                <a:xfrm>
                  <a:off x="3162300" y="2881312"/>
                  <a:ext cx="1000125" cy="614363"/>
                </a:xfrm>
                <a:prstGeom prst="flowChartInputOutp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涙形 28"/>
                <p:cNvSpPr/>
                <p:nvPr/>
              </p:nvSpPr>
              <p:spPr bwMode="auto">
                <a:xfrm>
                  <a:off x="3419474" y="3067050"/>
                  <a:ext cx="409575"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9" name="直方体 18"/>
              <p:cNvSpPr/>
              <p:nvPr/>
            </p:nvSpPr>
            <p:spPr bwMode="auto">
              <a:xfrm>
                <a:off x="6268740" y="1351802"/>
                <a:ext cx="1666578" cy="888568"/>
              </a:xfrm>
              <a:prstGeom prst="cube">
                <a:avLst>
                  <a:gd name="adj" fmla="val 48226"/>
                </a:avLst>
              </a:prstGeom>
              <a:solidFill>
                <a:srgbClr val="0070C0">
                  <a:alpha val="50000"/>
                </a:srgbClr>
              </a:solidFill>
              <a:ln w="19050">
                <a:headEnd/>
                <a:tailEnd/>
              </a:ln>
            </p:spPr>
            <p:style>
              <a:lnRef idx="3">
                <a:schemeClr val="lt1"/>
              </a:lnRef>
              <a:fillRef idx="1">
                <a:schemeClr val="accent1"/>
              </a:fillRef>
              <a:effectRef idx="1">
                <a:schemeClr val="accent1"/>
              </a:effectRef>
              <a:fontRef idx="minor">
                <a:schemeClr val="lt1"/>
              </a:fontRef>
            </p:style>
            <p:txBody>
              <a:bodyPr wrap="none" rtlCol="0" anchor="t" anchorCtr="0">
                <a:noAutofit/>
              </a:bodyPr>
              <a:lstStyle/>
              <a:p>
                <a:pPr algn="ct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0" name="グループ化 19"/>
              <p:cNvGrpSpPr/>
              <p:nvPr/>
            </p:nvGrpSpPr>
            <p:grpSpPr>
              <a:xfrm>
                <a:off x="6356450" y="1574331"/>
                <a:ext cx="1083469" cy="614363"/>
                <a:chOff x="5867492" y="1679854"/>
                <a:chExt cx="1000125" cy="614363"/>
              </a:xfrm>
            </p:grpSpPr>
            <p:sp>
              <p:nvSpPr>
                <p:cNvPr id="26" name="フローチャート: データ 25"/>
                <p:cNvSpPr/>
                <p:nvPr/>
              </p:nvSpPr>
              <p:spPr bwMode="auto">
                <a:xfrm>
                  <a:off x="5867492" y="1679854"/>
                  <a:ext cx="1000125" cy="614363"/>
                </a:xfrm>
                <a:prstGeom prst="flowChartInputOutput">
                  <a:avLst/>
                </a:prstGeom>
                <a:solidFill>
                  <a:schemeClr val="lt1"/>
                </a:solidFill>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涙形 26"/>
                <p:cNvSpPr/>
                <p:nvPr/>
              </p:nvSpPr>
              <p:spPr bwMode="auto">
                <a:xfrm>
                  <a:off x="6124666" y="1865592"/>
                  <a:ext cx="409575" cy="409575"/>
                </a:xfrm>
                <a:prstGeom prst="teardrop">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Lst>
                </a:gradFill>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1" name="テキスト ボックス 20"/>
              <p:cNvSpPr txBox="1"/>
              <p:nvPr/>
            </p:nvSpPr>
            <p:spPr>
              <a:xfrm>
                <a:off x="6928663" y="1351803"/>
                <a:ext cx="492443" cy="258532"/>
              </a:xfrm>
              <a:prstGeom prst="rect">
                <a:avLst/>
              </a:prstGeom>
              <a:noFill/>
            </p:spPr>
            <p:txBody>
              <a:bodyPr wrap="none" rtlCol="0">
                <a:spAutoFit/>
              </a:bodyPr>
              <a:lstStyle/>
              <a:p>
                <a:r>
                  <a:rPr kumimoji="1" lang="ja-JP" altLang="en-US" sz="1200" dirty="0">
                    <a:solidFill>
                      <a:schemeClr val="bg1"/>
                    </a:solidFill>
                    <a:latin typeface="Meiryo UI" pitchFamily="50" charset="-128"/>
                    <a:ea typeface="Meiryo UI" pitchFamily="50" charset="-128"/>
                    <a:cs typeface="Meiryo UI" pitchFamily="50" charset="-128"/>
                  </a:rPr>
                  <a:t>製品</a:t>
                </a:r>
                <a:endParaRPr kumimoji="1" lang="ja-JP" altLang="en-US" sz="2400" dirty="0">
                  <a:solidFill>
                    <a:schemeClr val="bg1"/>
                  </a:solidFill>
                  <a:latin typeface="Meiryo UI" pitchFamily="50" charset="-128"/>
                  <a:ea typeface="Meiryo UI" pitchFamily="50" charset="-128"/>
                  <a:cs typeface="Meiryo UI" pitchFamily="50" charset="-128"/>
                </a:endParaRPr>
              </a:p>
            </p:txBody>
          </p:sp>
          <p:sp>
            <p:nvSpPr>
              <p:cNvPr id="23" name="上矢印吹き出し 22"/>
              <p:cNvSpPr/>
              <p:nvPr/>
            </p:nvSpPr>
            <p:spPr bwMode="auto">
              <a:xfrm>
                <a:off x="3219550"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4" name="上矢印吹き出し 23"/>
              <p:cNvSpPr/>
              <p:nvPr/>
            </p:nvSpPr>
            <p:spPr bwMode="auto">
              <a:xfrm>
                <a:off x="5262662"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5" name="上矢印吹き出し 24"/>
              <p:cNvSpPr/>
              <p:nvPr/>
            </p:nvSpPr>
            <p:spPr bwMode="auto">
              <a:xfrm>
                <a:off x="7305775"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grpSp>
        <p:sp>
          <p:nvSpPr>
            <p:cNvPr id="6" name="メモ 5"/>
            <p:cNvSpPr/>
            <p:nvPr/>
          </p:nvSpPr>
          <p:spPr bwMode="auto">
            <a:xfrm>
              <a:off x="2946895"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7" name="メモ 6"/>
            <p:cNvSpPr/>
            <p:nvPr/>
          </p:nvSpPr>
          <p:spPr bwMode="auto">
            <a:xfrm>
              <a:off x="5092207"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8" name="メモ 7"/>
            <p:cNvSpPr/>
            <p:nvPr/>
          </p:nvSpPr>
          <p:spPr bwMode="auto">
            <a:xfrm>
              <a:off x="7334946"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grpSp>
      <p:cxnSp>
        <p:nvCxnSpPr>
          <p:cNvPr id="4" name="直線コネクタ 3"/>
          <p:cNvCxnSpPr/>
          <p:nvPr/>
        </p:nvCxnSpPr>
        <p:spPr>
          <a:xfrm>
            <a:off x="481707" y="2801714"/>
            <a:ext cx="7992888"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81707" y="2369666"/>
            <a:ext cx="6703541"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6033120" y="3284984"/>
            <a:ext cx="3831107" cy="3416320"/>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では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という言葉がよく使われますが、</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これは</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コンプライアンス</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プログラムの要件</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を指します。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定義と普及を目指しています。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554182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200472" y="404664"/>
            <a:ext cx="8915399" cy="576064"/>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3</a:t>
            </a:r>
            <a:r>
              <a:rPr lang="ja-JP" altLang="en-US" dirty="0">
                <a:solidFill>
                  <a:srgbClr val="D2533C"/>
                </a:solidFill>
                <a:latin typeface="+mj-ea"/>
                <a:ea typeface="+mj-ea"/>
              </a:rPr>
              <a:t>本</a:t>
            </a:r>
            <a:r>
              <a:rPr lang="ja-JP" altLang="en-US" sz="4000" b="0" i="0" u="none" strike="noStrike" cap="none" dirty="0">
                <a:solidFill>
                  <a:srgbClr val="D2533C"/>
                </a:solidFill>
                <a:latin typeface="+mj-ea"/>
                <a:ea typeface="+mj-ea"/>
                <a:cs typeface="Roboto"/>
                <a:sym typeface="Roboto"/>
              </a:rPr>
              <a:t>の柱</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128464" y="1052735"/>
            <a:ext cx="9721080" cy="4464497"/>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dirty="0">
                <a:latin typeface="+mn-ea"/>
                <a:ea typeface="+mn-ea"/>
              </a:rPr>
              <a:t>仕様 </a:t>
            </a:r>
            <a:r>
              <a:rPr lang="en-US" altLang="ja-JP" dirty="0">
                <a:latin typeface="+mn-ea"/>
                <a:ea typeface="+mn-ea"/>
              </a:rPr>
              <a:t>(Specification)</a:t>
            </a:r>
            <a:r>
              <a:rPr lang="ja-JP" altLang="en-US" dirty="0">
                <a:latin typeface="+mn-ea"/>
                <a:ea typeface="+mn-ea"/>
              </a:rPr>
              <a:t>　</a:t>
            </a:r>
            <a:r>
              <a:rPr lang="en-US" altLang="ja-JP" sz="1800" dirty="0">
                <a:solidFill>
                  <a:srgbClr val="292934"/>
                </a:solidFill>
                <a:latin typeface="ＭＳ Ｐゴシック"/>
                <a:ea typeface="ＭＳ Ｐゴシック"/>
                <a:hlinkClick r:id="rId3"/>
              </a:rPr>
              <a:t> https://www.openchainproject.org/spec</a:t>
            </a:r>
            <a:endParaRPr lang="en-US" altLang="ja-JP" dirty="0">
              <a:latin typeface="+mn-ea"/>
              <a:ea typeface="+mn-ea"/>
            </a:endParaRPr>
          </a:p>
          <a:p>
            <a:pPr marL="361950" lvl="0" indent="-161925">
              <a:buFont typeface="Arial" pitchFamily="34" charset="0"/>
              <a:buChar char="•"/>
            </a:pPr>
            <a:r>
              <a:rPr lang="ja-JP" altLang="en-US" dirty="0">
                <a:latin typeface="+mn-ea"/>
                <a:ea typeface="+mn-ea"/>
              </a:rPr>
              <a:t>企業が組織内に確立すべきコンプライアンス プログラムの要件を定義。　最新版は</a:t>
            </a:r>
            <a:r>
              <a:rPr lang="en-US" altLang="ja-JP" dirty="0">
                <a:latin typeface="+mn-ea"/>
                <a:ea typeface="+mn-ea"/>
              </a:rPr>
              <a:t>Version 2.0</a:t>
            </a:r>
            <a:r>
              <a:rPr lang="ja-JP" altLang="en-US" dirty="0">
                <a:latin typeface="+mn-ea"/>
                <a:ea typeface="+mn-ea"/>
              </a:rPr>
              <a:t>で各国語訳あり</a:t>
            </a:r>
            <a:r>
              <a:rPr lang="en-US" altLang="ja-JP" sz="1800" dirty="0">
                <a:latin typeface="+mn-ea"/>
                <a:ea typeface="+mn-ea"/>
                <a:hlinkClick r:id="rId4"/>
              </a:rPr>
              <a:t>https://www.openchainproject.org/translations</a:t>
            </a:r>
            <a:endParaRPr lang="en-US" altLang="ja-JP" sz="1800" dirty="0">
              <a:latin typeface="+mn-ea"/>
              <a:ea typeface="+mn-ea"/>
            </a:endParaRPr>
          </a:p>
          <a:p>
            <a:pPr marL="200025" lvl="0" indent="0">
              <a:buNone/>
            </a:pPr>
            <a:endParaRPr lang="en-US" altLang="ja-JP" sz="600" dirty="0">
              <a:latin typeface="+mn-ea"/>
              <a:ea typeface="+mn-ea"/>
            </a:endParaRPr>
          </a:p>
          <a:p>
            <a:pPr marL="342900" indent="-342900">
              <a:buFont typeface="Wingdings" pitchFamily="2" charset="2"/>
              <a:buChar char="u"/>
            </a:pPr>
            <a:r>
              <a:rPr lang="ja-JP" altLang="en-US" dirty="0">
                <a:latin typeface="+mn-ea"/>
                <a:ea typeface="+mn-ea"/>
              </a:rPr>
              <a:t>適合 </a:t>
            </a:r>
            <a:r>
              <a:rPr lang="en-US" altLang="ja-JP" dirty="0">
                <a:latin typeface="+mn-ea"/>
                <a:ea typeface="+mn-ea"/>
              </a:rPr>
              <a:t>(</a:t>
            </a:r>
            <a:r>
              <a:rPr lang="en-US" altLang="ja-JP" dirty="0">
                <a:latin typeface="+mn-ea"/>
              </a:rPr>
              <a:t>Conformance)</a:t>
            </a:r>
            <a:r>
              <a:rPr lang="ja-JP" altLang="en-US" dirty="0">
                <a:latin typeface="+mn-ea"/>
              </a:rPr>
              <a:t>  </a:t>
            </a:r>
            <a:r>
              <a:rPr lang="en-US" altLang="ja-JP" sz="1800" dirty="0">
                <a:solidFill>
                  <a:srgbClr val="292934"/>
                </a:solidFill>
                <a:latin typeface="ＭＳ Ｐゴシック"/>
                <a:ea typeface="ＭＳ Ｐゴシック"/>
                <a:hlinkClick r:id="rId5"/>
              </a:rPr>
              <a:t>https://www.openchainproject.org/conformance</a:t>
            </a:r>
            <a:endParaRPr lang="en-US" altLang="ja-JP" dirty="0">
              <a:latin typeface="+mn-ea"/>
              <a:ea typeface="+mn-ea"/>
            </a:endParaRPr>
          </a:p>
          <a:p>
            <a:pPr marL="361950" lvl="0" indent="-161925">
              <a:buFont typeface="Arial" pitchFamily="34" charset="0"/>
              <a:buChar char="•"/>
            </a:pPr>
            <a:r>
              <a:rPr lang="ja-JP" altLang="en-US" dirty="0">
                <a:latin typeface="+mn-ea"/>
                <a:ea typeface="+mn-ea"/>
              </a:rPr>
              <a:t>質問に回答することで、上記仕様への適合を自己認証。</a:t>
            </a:r>
            <a:endParaRPr lang="ja-JP" altLang="en-US" sz="1800" dirty="0">
              <a:latin typeface="+mn-ea"/>
              <a:ea typeface="+mn-ea"/>
            </a:endParaRPr>
          </a:p>
          <a:p>
            <a:pPr marL="361950" lvl="0" indent="-161925">
              <a:buFont typeface="Arial" pitchFamily="34" charset="0"/>
              <a:buChar char="•"/>
            </a:pPr>
            <a:r>
              <a:rPr lang="ja-JP" altLang="en-US" dirty="0">
                <a:latin typeface="+mn-ea"/>
                <a:ea typeface="+mn-ea"/>
              </a:rPr>
              <a:t>自己認証すると会社名とロゴが</a:t>
            </a:r>
            <a:r>
              <a:rPr lang="en-US" altLang="ja-JP" dirty="0">
                <a:latin typeface="+mn-ea"/>
                <a:ea typeface="+mn-ea"/>
              </a:rPr>
              <a:t>Web</a:t>
            </a:r>
            <a:r>
              <a:rPr lang="ja-JP" altLang="en-US" dirty="0">
                <a:latin typeface="+mn-ea"/>
                <a:ea typeface="+mn-ea"/>
              </a:rPr>
              <a:t>サイトに表示される。</a:t>
            </a:r>
            <a:endParaRPr lang="en-US" altLang="ja-JP" dirty="0">
              <a:latin typeface="+mn-ea"/>
              <a:ea typeface="+mn-ea"/>
            </a:endParaRPr>
          </a:p>
          <a:p>
            <a:pPr marL="200025" lvl="0" indent="0">
              <a:buNone/>
            </a:pPr>
            <a:endParaRPr lang="en-US" altLang="ja-JP" sz="600" dirty="0">
              <a:latin typeface="+mn-ea"/>
              <a:ea typeface="+mn-ea"/>
            </a:endParaRPr>
          </a:p>
          <a:p>
            <a:pPr marL="342900" lvl="0" indent="-342900">
              <a:buFont typeface="Wingdings" pitchFamily="2" charset="2"/>
              <a:buChar char="u"/>
            </a:pPr>
            <a:r>
              <a:rPr lang="ja-JP" altLang="en-US" dirty="0">
                <a:latin typeface="+mn-ea"/>
                <a:ea typeface="+mn-ea"/>
              </a:rPr>
              <a:t>カリキュラム </a:t>
            </a:r>
            <a:r>
              <a:rPr lang="en-US" altLang="ja-JP" dirty="0">
                <a:latin typeface="+mn-ea"/>
                <a:ea typeface="+mn-ea"/>
              </a:rPr>
              <a:t>(Curriculum)</a:t>
            </a:r>
          </a:p>
          <a:p>
            <a:pPr marL="361950" lvl="0" indent="-161925">
              <a:buFont typeface="Arial" pitchFamily="34" charset="0"/>
              <a:buChar char="•"/>
            </a:pPr>
            <a:r>
              <a:rPr lang="ja-JP" altLang="en-US" dirty="0">
                <a:latin typeface="+mn-ea"/>
                <a:ea typeface="+mn-ea"/>
              </a:rPr>
              <a:t>仕様の要求事項の一つである社内教育プログラムに活用することを　　　想定した、</a:t>
            </a:r>
            <a:r>
              <a:rPr lang="en-US" altLang="ja-JP" dirty="0">
                <a:latin typeface="+mn-ea"/>
                <a:ea typeface="+mn-ea"/>
              </a:rPr>
              <a:t>PowerPoint</a:t>
            </a:r>
            <a:r>
              <a:rPr lang="ja-JP" altLang="en-US" dirty="0">
                <a:latin typeface="+mn-ea"/>
                <a:ea typeface="+mn-ea"/>
              </a:rPr>
              <a:t>スライド集</a:t>
            </a:r>
            <a:endParaRPr lang="en-US" altLang="ja-JP" dirty="0">
              <a:latin typeface="+mn-ea"/>
              <a:ea typeface="+mn-ea"/>
            </a:endParaRPr>
          </a:p>
        </p:txBody>
      </p:sp>
      <p:sp>
        <p:nvSpPr>
          <p:cNvPr id="4" name="正方形/長方形 3"/>
          <p:cNvSpPr/>
          <p:nvPr/>
        </p:nvSpPr>
        <p:spPr>
          <a:xfrm>
            <a:off x="272480" y="5229200"/>
            <a:ext cx="9433048" cy="1560369"/>
          </a:xfrm>
          <a:prstGeom prst="rect">
            <a:avLst/>
          </a:prstGeom>
          <a:ln w="28575">
            <a:solidFill>
              <a:srgbClr val="7030A0"/>
            </a:solidFill>
          </a:ln>
        </p:spPr>
        <p:txBody>
          <a:bodyPr wrap="square" anchor="ctr">
            <a:noAutofit/>
          </a:bodyPr>
          <a:lstStyle/>
          <a:p>
            <a:r>
              <a:rPr lang="en-US" altLang="ja-JP" sz="2400" b="1" u="sng"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は３つの柱で</a:t>
            </a:r>
            <a:r>
              <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OSS</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サプライチェーン全体の信頼を構築します。</a:t>
            </a:r>
            <a:endPar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の定義にとどまらず、</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② それを各社が</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適合</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(Conformance)』</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することを促進するとともに、</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③ 適合に向けた</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カリキュラム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(Curriculum)』</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も提供</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 name="直線コネクタ 4"/>
          <p:cNvCxnSpPr/>
          <p:nvPr/>
        </p:nvCxnSpPr>
        <p:spPr>
          <a:xfrm>
            <a:off x="481706" y="1484784"/>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481706" y="2852936"/>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81706" y="4293096"/>
            <a:ext cx="3292272"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722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プロジェクトの会員資格</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608014"/>
            <a:ext cx="8915399" cy="4876799"/>
          </a:xfrm>
          <a:prstGeom prst="rect">
            <a:avLst/>
          </a:prstGeom>
          <a:noFill/>
          <a:ln>
            <a:noFill/>
          </a:ln>
        </p:spPr>
        <p:txBody>
          <a:bodyPr lIns="91425" tIns="45700" rIns="91425" bIns="45700" anchor="t" anchorCtr="0">
            <a:noAutofit/>
          </a:bodyPr>
          <a:lstStyle/>
          <a:p>
            <a:pPr marL="0" lvl="0" indent="0">
              <a:buNone/>
            </a:pPr>
            <a:r>
              <a:rPr lang="ja-JP" altLang="en-US" dirty="0">
                <a:latin typeface="+mn-ea"/>
                <a:ea typeface="+mn-ea"/>
              </a:rPr>
              <a:t>プラチナ会員</a:t>
            </a:r>
            <a:endParaRPr lang="en-US" altLang="ja-JP" dirty="0">
              <a:latin typeface="+mn-ea"/>
              <a:ea typeface="+mn-ea"/>
            </a:endParaRPr>
          </a:p>
          <a:p>
            <a:pPr marL="542925" lvl="0" indent="-342900">
              <a:buFont typeface="Wingdings" pitchFamily="2" charset="2"/>
              <a:buChar char="l"/>
            </a:pPr>
            <a:r>
              <a:rPr lang="en-US" altLang="ja-JP" dirty="0">
                <a:latin typeface="+mn-ea"/>
                <a:ea typeface="+mn-ea"/>
              </a:rPr>
              <a:t>Linux Foundation</a:t>
            </a:r>
            <a:r>
              <a:rPr lang="ja-JP" altLang="en-US" dirty="0">
                <a:latin typeface="+mn-ea"/>
                <a:ea typeface="+mn-ea"/>
              </a:rPr>
              <a:t>の企業会員が参加できる</a:t>
            </a:r>
            <a:endParaRPr lang="en-US" altLang="ja-JP" dirty="0">
              <a:latin typeface="+mn-ea"/>
              <a:ea typeface="+mn-ea"/>
            </a:endParaRPr>
          </a:p>
          <a:p>
            <a:pPr marL="542925" lvl="0" indent="-342900">
              <a:buFont typeface="Wingdings" pitchFamily="2" charset="2"/>
              <a:buChar char="l"/>
            </a:pPr>
            <a:r>
              <a:rPr lang="ja-JP" altLang="en-US" dirty="0">
                <a:latin typeface="+mn-ea"/>
                <a:ea typeface="+mn-ea"/>
              </a:rPr>
              <a:t>現在</a:t>
            </a:r>
            <a:r>
              <a:rPr lang="en-US" altLang="ja-JP" dirty="0">
                <a:latin typeface="+mn-ea"/>
                <a:ea typeface="+mn-ea"/>
              </a:rPr>
              <a:t>18</a:t>
            </a:r>
            <a:r>
              <a:rPr lang="ja-JP" altLang="en-US" dirty="0">
                <a:latin typeface="+mn-ea"/>
                <a:ea typeface="+mn-ea"/>
              </a:rPr>
              <a:t>社</a:t>
            </a: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r>
              <a:rPr lang="ja-JP" altLang="en-US" dirty="0">
                <a:latin typeface="+mn-ea"/>
                <a:ea typeface="+mn-ea"/>
              </a:rPr>
              <a:t>コミュニティー会員</a:t>
            </a:r>
            <a:endParaRPr lang="en-US" altLang="ja-JP" dirty="0">
              <a:latin typeface="+mn-ea"/>
              <a:ea typeface="+mn-ea"/>
            </a:endParaRPr>
          </a:p>
          <a:p>
            <a:pPr marL="542925" lvl="0" indent="-342900">
              <a:buFont typeface="Wingdings" pitchFamily="2" charset="2"/>
              <a:buChar char="l"/>
            </a:pPr>
            <a:r>
              <a:rPr lang="en-US" altLang="ja-JP" dirty="0">
                <a:latin typeface="+mn-ea"/>
                <a:ea typeface="+mn-ea"/>
              </a:rPr>
              <a:t>ML</a:t>
            </a:r>
            <a:r>
              <a:rPr lang="ja-JP" altLang="en-US" dirty="0">
                <a:latin typeface="+mn-ea"/>
                <a:ea typeface="+mn-ea"/>
              </a:rPr>
              <a:t>、電話会議、ワークショップ等、誰でも参加できる</a:t>
            </a:r>
            <a:endParaRPr lang="en-US" altLang="ja-JP" dirty="0">
              <a:latin typeface="+mn-ea"/>
              <a:ea typeface="+mn-ea"/>
            </a:endParaRPr>
          </a:p>
          <a:p>
            <a:pPr marL="0" lvl="0" indent="0">
              <a:buNone/>
            </a:pPr>
            <a:endParaRPr lang="en-US" altLang="ja-JP" dirty="0">
              <a:latin typeface="+mn-ea"/>
              <a:ea typeface="+mn-ea"/>
            </a:endParaRPr>
          </a:p>
        </p:txBody>
      </p:sp>
      <p:pic>
        <p:nvPicPr>
          <p:cNvPr id="5" name="図 4">
            <a:extLst>
              <a:ext uri="{FF2B5EF4-FFF2-40B4-BE49-F238E27FC236}">
                <a16:creationId xmlns:a16="http://schemas.microsoft.com/office/drawing/2014/main" id="{B55AF808-4F9F-4D3D-8EE1-5C6C3078C11F}"/>
              </a:ext>
            </a:extLst>
          </p:cNvPr>
          <p:cNvPicPr>
            <a:picLocks noChangeAspect="1"/>
          </p:cNvPicPr>
          <p:nvPr/>
        </p:nvPicPr>
        <p:blipFill>
          <a:blip r:embed="rId3"/>
          <a:stretch>
            <a:fillRect/>
          </a:stretch>
        </p:blipFill>
        <p:spPr>
          <a:xfrm>
            <a:off x="1568624" y="2996952"/>
            <a:ext cx="6971428" cy="2333333"/>
          </a:xfrm>
          <a:prstGeom prst="rect">
            <a:avLst/>
          </a:prstGeom>
        </p:spPr>
      </p:pic>
    </p:spTree>
    <p:extLst>
      <p:ext uri="{BB962C8B-B14F-4D97-AF65-F5344CB8AC3E}">
        <p14:creationId xmlns:p14="http://schemas.microsoft.com/office/powerpoint/2010/main" val="466471568"/>
      </p:ext>
    </p:extLst>
  </p:cSld>
  <p:clrMapOvr>
    <a:masterClrMapping/>
  </p:clrMapOvr>
</p:sld>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2694</Words>
  <Application>Microsoft Office PowerPoint</Application>
  <PresentationFormat>A4 210 x 297 mm</PresentationFormat>
  <Paragraphs>413</Paragraphs>
  <Slides>31</Slides>
  <Notes>26</Notes>
  <HiddenSlides>0</HiddenSlides>
  <MMClips>0</MMClips>
  <ScaleCrop>false</ScaleCrop>
  <HeadingPairs>
    <vt:vector size="6" baseType="variant">
      <vt:variant>
        <vt:lpstr>使用されているフォント</vt:lpstr>
      </vt:variant>
      <vt:variant>
        <vt:i4>13</vt:i4>
      </vt:variant>
      <vt:variant>
        <vt:lpstr>テーマ</vt:lpstr>
      </vt:variant>
      <vt:variant>
        <vt:i4>3</vt:i4>
      </vt:variant>
      <vt:variant>
        <vt:lpstr>スライド タイトル</vt:lpstr>
      </vt:variant>
      <vt:variant>
        <vt:i4>31</vt:i4>
      </vt:variant>
    </vt:vector>
  </HeadingPairs>
  <TitlesOfParts>
    <vt:vector size="47" baseType="lpstr">
      <vt:lpstr>Roboto Condensed</vt:lpstr>
      <vt:lpstr>Segoe UI Symbol</vt:lpstr>
      <vt:lpstr>Wingdings</vt:lpstr>
      <vt:lpstr>Calibri</vt:lpstr>
      <vt:lpstr>Arial</vt:lpstr>
      <vt:lpstr>Roboto</vt:lpstr>
      <vt:lpstr>Meiryo UI</vt:lpstr>
      <vt:lpstr>segoe ui</vt:lpstr>
      <vt:lpstr>HG丸ｺﾞｼｯｸM-PRO</vt:lpstr>
      <vt:lpstr>Tahoma</vt:lpstr>
      <vt:lpstr>ＭＳ Ｐゴシック</vt:lpstr>
      <vt:lpstr>segoe ui</vt:lpstr>
      <vt:lpstr>メイリオ</vt:lpstr>
      <vt:lpstr>Clarity</vt:lpstr>
      <vt:lpstr>Office ​​テーマ</vt:lpstr>
      <vt:lpstr>1_Clarity</vt:lpstr>
      <vt:lpstr>Japan WG</vt:lpstr>
      <vt:lpstr>独占禁止法順守ポリシー (Antitrust Policy)</vt:lpstr>
      <vt:lpstr>写真撮影および広報目的での使用の許可ご確認</vt:lpstr>
      <vt:lpstr>OpenChainプロジェクトの紹介</vt:lpstr>
      <vt:lpstr>OpenChain Projectとは？</vt:lpstr>
      <vt:lpstr>OpenChain Projectとは？</vt:lpstr>
      <vt:lpstr>OpenChain Projectの目的</vt:lpstr>
      <vt:lpstr>3本の柱</vt:lpstr>
      <vt:lpstr>プロジェクトの会員資格</vt:lpstr>
      <vt:lpstr>Leaders of OpenChain Project</vt:lpstr>
      <vt:lpstr>OpenChain Project</vt:lpstr>
      <vt:lpstr>OpenChain Japan Work Group</vt:lpstr>
      <vt:lpstr>OpenChain Japan WG設立</vt:lpstr>
      <vt:lpstr>Japan WG 会合</vt:lpstr>
      <vt:lpstr>サブグループ活動 / SWG</vt:lpstr>
      <vt:lpstr>OpenChain Japan WG Mailing List</vt:lpstr>
      <vt:lpstr>OpenChain Japan WG ML &amp; Slack</vt:lpstr>
      <vt:lpstr>OpenChain Japan Sub Work Group</vt:lpstr>
      <vt:lpstr>PowerPoint プレゼンテーション</vt:lpstr>
      <vt:lpstr>FAQ作成SWG</vt:lpstr>
      <vt:lpstr>PowerPoint プレゼンテーション</vt:lpstr>
      <vt:lpstr>PowerPoint プレゼンテーション</vt:lpstr>
      <vt:lpstr>Japan WG 「役割ごとの教育資料」SWG</vt:lpstr>
      <vt:lpstr>Agenda</vt:lpstr>
      <vt:lpstr>1.活動概要</vt:lpstr>
      <vt:lpstr>2. ４社の事例の分析と提案 </vt:lpstr>
      <vt:lpstr>3.コンプライアンスプログラム･バージョンの 　案作成と日程</vt:lpstr>
      <vt:lpstr>4. スケジュール</vt:lpstr>
      <vt:lpstr>組織間のライセンス情報授受 SWG</vt:lpstr>
      <vt:lpstr>Tooling SWG</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2020-02-06T07:18:38Z</dcterms:modified>
  <cp:category>Publicly Available Information</cp:category>
</cp:coreProperties>
</file>